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73" r:id="rId7"/>
    <p:sldId id="292" r:id="rId8"/>
    <p:sldId id="293" r:id="rId9"/>
    <p:sldId id="298" r:id="rId10"/>
    <p:sldId id="299" r:id="rId11"/>
    <p:sldId id="300" r:id="rId12"/>
    <p:sldId id="302" r:id="rId13"/>
    <p:sldId id="304" r:id="rId14"/>
    <p:sldId id="303" r:id="rId15"/>
    <p:sldId id="305" r:id="rId16"/>
    <p:sldId id="306" r:id="rId17"/>
    <p:sldId id="307" r:id="rId18"/>
    <p:sldId id="308" r:id="rId19"/>
    <p:sldId id="309" r:id="rId20"/>
    <p:sldId id="297" r:id="rId21"/>
    <p:sldId id="311" r:id="rId22"/>
    <p:sldId id="312" r:id="rId23"/>
    <p:sldId id="313" r:id="rId24"/>
    <p:sldId id="314" r:id="rId25"/>
    <p:sldId id="315" r:id="rId26"/>
    <p:sldId id="317" r:id="rId27"/>
    <p:sldId id="316" r:id="rId28"/>
    <p:sldId id="294" r:id="rId29"/>
    <p:sldId id="295" r:id="rId30"/>
    <p:sldId id="296" r:id="rId31"/>
    <p:sldId id="26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48B"/>
    <a:srgbClr val="0069B7"/>
    <a:srgbClr val="20AEE5"/>
    <a:srgbClr val="2890D0"/>
    <a:srgbClr val="21ADE5"/>
    <a:srgbClr val="C7EBF9"/>
    <a:srgbClr val="288FCF"/>
    <a:srgbClr val="FFFFFF"/>
    <a:srgbClr val="0063A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5B891-785D-495E-69D1-1E82C7632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72FF7E-5F20-C8EB-1A79-04D635EF9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712FB-6D88-1F98-A6A6-C079E49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932C7-20F4-4D71-A001-72F4F30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C57AD-5785-FE64-7D64-3C57F0C1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E20B-CC0A-97CD-1E42-2A3FAEF3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AF02C-EB16-8FAC-CEF9-DD249F0C7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14CBA-393B-DAE4-7684-B03E421BB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14954-1707-4EF8-F7A7-6D9E4E79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A94F5-263A-51E9-D9AC-8AC5F17F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642798-5EB4-FD6B-23CA-02C465BFB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24B3DD-9B46-29AC-AF1C-09742638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9598D5-13A3-C15F-A083-56E362F8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4F818-0D32-045E-01CB-EC3FA52E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93E09-3F44-B850-4771-D652973F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5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3DEE2-FA72-B9E2-61E4-95E9C952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E4BCB-55DC-4EFB-608D-38EDFD51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FC8EF-A91D-263A-980C-C3FC6091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CE1FB3-DDA2-58D6-CDCC-698CA648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AA336-220C-2493-0517-80AA7928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36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87639-6D91-DCA3-6519-662F1919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85865-F845-94D0-5CE5-46E1BBDE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C12A7-3995-79F1-9C1B-8878D7A4F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6C4EA-FFDD-8C12-D21E-BF6C0702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98928-3F30-B3FD-99CA-D459DF5B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38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4DD3A-A2ED-CAB7-8CE1-0D01116E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C4F0C-CA9D-8CF3-C134-E59796CD7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4754A3-641B-0A5C-F902-40B1CC824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965CB-3BA1-27F4-3746-C40085B0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D0B2D-F04A-16A2-6B22-468C7432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9A6FD-D7E2-443F-0D2E-256CA142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35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F05D0-EF26-3075-3B1B-F0547DC5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A5F88-7970-1AEF-136E-5091FB0FF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16EE6-F160-C3D9-1948-BC3F993F1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1333DD-98EB-7C67-9640-DF209D877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B6784E-EA7D-B2BC-23C1-27D0F76F2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2CF741-8470-6C5B-236C-879BBC3E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04F75E-4856-979A-95EB-DD23B873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627A4F-C69B-0FEA-FDA3-A956B0E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4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2DBE1-2F6E-1753-242E-C906F283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A15A94-58AD-11E9-27C6-7F9C20A1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51350-3930-F444-E221-1977B8E4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273140-48A9-DC12-FBFB-DE05A888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0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E898E1-D44D-53AD-59F8-B610F5A9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79B976-0020-0745-A465-919AB7F1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B994D-EF9C-A420-0F7B-CD49835A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0B3AD-F824-BFE2-0286-0499CAF9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A5E49-0AA9-42EC-538C-3030884D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FBA33-C535-F3DB-FBD2-F73B7934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125F8-21F8-2434-2CD2-64D0B58D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32C57A-DA95-35C8-CCA4-014D6622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DA6F-BA0E-555A-4EC2-3B53D10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5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7CBF6-BC30-3A3A-1A85-9F4CE96F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F25CA8-6B32-CF41-B811-0A8398AA6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B310D1-F158-D141-2771-153A15348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89C7EE-FE61-1CC1-600F-A074247F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7A743A-0E29-27F4-F0A9-CF67BD77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C065D-CBDE-A124-AC44-7381FD43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1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45790B-75EC-4D78-7611-B6D73803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D3EEE9-1AAD-7E26-55FC-BBBB3F480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2E640-D16C-F2F0-0760-E71784666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00CB4-FE29-4D64-9062-97E99B50B0C0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F4DF0-3548-8AB2-BFC6-E3B37DE8A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8FE83A-79C7-D42D-D128-25AF40224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C9AF-A80E-4202-A926-46A29DA8F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2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4443/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xxd-for-window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mailto:contact@gambalabs.ai" TargetMode="External"/><Relationship Id="rId4" Type="http://schemas.openxmlformats.org/officeDocument/2006/relationships/hyperlink" Target="https://gambalabs.ai/dem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epository/docker/tonyusingit/bakend_model_conversion/genera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prebuilt-installe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AA50F10-19D2-3EB1-A4E2-13C19E12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8B254-5E8C-7ED7-0D8D-E7A15794FED0}"/>
              </a:ext>
            </a:extLst>
          </p:cNvPr>
          <p:cNvSpPr txBox="1"/>
          <p:nvPr/>
        </p:nvSpPr>
        <p:spPr>
          <a:xfrm>
            <a:off x="0" y="3064690"/>
            <a:ext cx="12192000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12</a:t>
            </a:r>
            <a:r>
              <a:rPr lang="ko-KR" altLang="en-US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주차 실험</a:t>
            </a: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:</a:t>
            </a:r>
            <a:r>
              <a:rPr lang="ko-KR" altLang="en-US" sz="4500" b="1" dirty="0" err="1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감바랩스</a:t>
            </a:r>
            <a:r>
              <a:rPr lang="ko-KR" altLang="en-US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sz="4500" b="1" dirty="0">
                <a:solidFill>
                  <a:srgbClr val="02348B"/>
                </a:solidFill>
                <a:latin typeface="SUIT SemiBold" pitchFamily="50" charset="-127"/>
                <a:ea typeface="엘리스 디지털배움체" panose="020B0600000101010101" pitchFamily="50" charset="-127"/>
              </a:rPr>
              <a:t>Web Trainer</a:t>
            </a:r>
            <a:endParaRPr lang="ko-KR" altLang="en-US" dirty="0">
              <a:solidFill>
                <a:srgbClr val="02348B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8" name="그림 7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1F610016-0B97-5926-3359-3AA891C41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CAE50-96BE-59F2-8E8D-87886E8205B1}"/>
              </a:ext>
            </a:extLst>
          </p:cNvPr>
          <p:cNvSpPr txBox="1"/>
          <p:nvPr/>
        </p:nvSpPr>
        <p:spPr>
          <a:xfrm>
            <a:off x="4212116" y="6352562"/>
            <a:ext cx="3767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Copyright © 2024 </a:t>
            </a:r>
            <a:r>
              <a:rPr lang="en-US" altLang="ko-KR" sz="12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Gamba</a:t>
            </a:r>
            <a:r>
              <a:rPr lang="en-US" altLang="ko-KR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SUIT" pitchFamily="50" charset="-127"/>
                <a:ea typeface="SUIT" pitchFamily="50" charset="-127"/>
              </a:rPr>
              <a:t> Labs. All Right Reserved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SUIT" pitchFamily="50" charset="-127"/>
              <a:ea typeface="SUIT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988668-BDE7-3EAA-0E54-E08F95D2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65" y="2745665"/>
            <a:ext cx="2124262" cy="2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6BEC2-10BB-B253-4C8D-DF2C35946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C9716A04-6370-2BE1-37A2-5ED30E1A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A89A6-F045-2797-B5D4-0A9F51E00599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3BE246-BBE3-C78C-85AA-B711CD3A5538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741E66-CDF3-3C19-511A-62A7531F24EA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54BAA-E059-8EBA-04B4-AF9CF0C0B018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yarn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28A5A-8CB4-2903-1BD2-7C31D6EA0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60"/>
          <a:stretch/>
        </p:blipFill>
        <p:spPr>
          <a:xfrm>
            <a:off x="914400" y="3500876"/>
            <a:ext cx="9767220" cy="1984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F63A6-4EED-28C1-C927-3AB89A2EC880}"/>
              </a:ext>
            </a:extLst>
          </p:cNvPr>
          <p:cNvSpPr txBox="1"/>
          <p:nvPr/>
        </p:nvSpPr>
        <p:spPr>
          <a:xfrm>
            <a:off x="914400" y="2343190"/>
            <a:ext cx="2954264" cy="1015663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Package installation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 install package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yarn install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74BFD-0C6F-69EA-BB59-E41DBD8CD567}"/>
              </a:ext>
            </a:extLst>
          </p:cNvPr>
          <p:cNvSpPr txBox="1"/>
          <p:nvPr/>
        </p:nvSpPr>
        <p:spPr>
          <a:xfrm>
            <a:off x="914400" y="5627613"/>
            <a:ext cx="2954264" cy="1015663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FFFF00"/>
                </a:solidFill>
              </a:rPr>
              <a:t>Build trainer</a:t>
            </a:r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# build with yarn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yarn build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C485D-792C-B003-D90D-9B0255C7A274}"/>
              </a:ext>
            </a:extLst>
          </p:cNvPr>
          <p:cNvSpPr txBox="1"/>
          <p:nvPr/>
        </p:nvSpPr>
        <p:spPr>
          <a:xfrm>
            <a:off x="914400" y="1937656"/>
            <a:ext cx="9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터미널 에서 아래 명령 실행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때 프로젝트 파일 경로 상 한글이 없어야 함</a:t>
            </a:r>
            <a:r>
              <a:rPr lang="en-US" altLang="ko-KR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!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24C6B-B77D-56F3-1FE9-8FF3ABA09920}"/>
              </a:ext>
            </a:extLst>
          </p:cNvPr>
          <p:cNvSpPr txBox="1"/>
          <p:nvPr/>
        </p:nvSpPr>
        <p:spPr>
          <a:xfrm>
            <a:off x="4104431" y="2343190"/>
            <a:ext cx="3791793" cy="1015663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Environment setting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 Node Env set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en-US" altLang="ko-KR" dirty="0" err="1">
                <a:solidFill>
                  <a:schemeClr val="bg1"/>
                </a:solidFill>
              </a:rPr>
              <a:t>npm</a:t>
            </a:r>
            <a:r>
              <a:rPr lang="en-US" altLang="ko-KR" dirty="0">
                <a:solidFill>
                  <a:schemeClr val="bg1"/>
                </a:solidFill>
              </a:rPr>
              <a:t> install -g win-node-env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9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2000-4FD8-1DEB-0F9F-F3D0030F7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D0500E0C-D305-FDCC-E0C1-DBE77EB0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FDC53-772F-5894-43E9-333266E7C560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0325EF-CBC0-C5C4-68A7-9ED59452DFBB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4CEA59-B46F-20EE-3932-3AA6F216434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75161-B008-B9D6-9AAF-64385E700D60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yarn troubleshooting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FC4B63-D0A5-F5BC-4FD6-1F576C52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19" y="4209201"/>
            <a:ext cx="10246345" cy="2527378"/>
          </a:xfrm>
          <a:prstGeom prst="rect">
            <a:avLst/>
          </a:prstGeom>
        </p:spPr>
      </p:pic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AC156AB7-F478-AB05-7BF9-DEBD4DDA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79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yarn : </a:t>
            </a:r>
            <a:r>
              <a:rPr lang="ko-KR" altLang="en-US" sz="1400" dirty="0"/>
              <a:t>이 시스템에서 스크립트를 실행할 수 없으므로 </a:t>
            </a:r>
            <a:r>
              <a:rPr lang="en-US" altLang="ko-KR" sz="1400" dirty="0"/>
              <a:t>C:\Users\test\AppData\Roaming\npm\yarn.ps1 </a:t>
            </a:r>
            <a:r>
              <a:rPr lang="ko-KR" altLang="en-US" sz="1400" dirty="0"/>
              <a:t>파일을 </a:t>
            </a:r>
            <a:r>
              <a:rPr lang="ko-KR" altLang="en-US" sz="1400" dirty="0" err="1"/>
              <a:t>로드할</a:t>
            </a:r>
            <a:r>
              <a:rPr lang="ko-KR" altLang="en-US" sz="1400" dirty="0"/>
              <a:t> 수 없습니다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자세한 내용은 </a:t>
            </a:r>
            <a:r>
              <a:rPr lang="en-US" altLang="ko-KR" sz="1400" dirty="0" err="1"/>
              <a:t>about_Execution_Policies</a:t>
            </a:r>
            <a:r>
              <a:rPr lang="en-US" altLang="ko-KR" sz="1400" dirty="0"/>
              <a:t>(https://go.microsoft.com/fwlink/?LinkID=135170)</a:t>
            </a:r>
            <a:r>
              <a:rPr lang="ko-KR" altLang="en-US" sz="1400" dirty="0"/>
              <a:t>를 참조하십시오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위치 줄</a:t>
            </a:r>
            <a:r>
              <a:rPr lang="en-US" altLang="ko-KR" sz="1400" dirty="0"/>
              <a:t>:1 </a:t>
            </a:r>
            <a:r>
              <a:rPr lang="ko-KR" altLang="en-US" sz="1400" dirty="0"/>
              <a:t>문자</a:t>
            </a:r>
            <a:r>
              <a:rPr lang="en-US" altLang="ko-KR" sz="1400" dirty="0"/>
              <a:t>:1</a:t>
            </a:r>
          </a:p>
          <a:p>
            <a:pPr marL="0" indent="0">
              <a:buNone/>
            </a:pPr>
            <a:r>
              <a:rPr lang="en-US" altLang="ko-KR" sz="1400" dirty="0"/>
              <a:t>+ yarn -version</a:t>
            </a:r>
          </a:p>
          <a:p>
            <a:pPr marL="0" indent="0">
              <a:buNone/>
            </a:pPr>
            <a:r>
              <a:rPr lang="en-US" altLang="ko-KR" sz="1400" dirty="0"/>
              <a:t>+ ~~~~</a:t>
            </a:r>
          </a:p>
          <a:p>
            <a:pPr marL="0" indent="0">
              <a:buNone/>
            </a:pPr>
            <a:r>
              <a:rPr lang="en-US" altLang="ko-KR" sz="1400" dirty="0"/>
              <a:t>    + </a:t>
            </a:r>
            <a:r>
              <a:rPr lang="en-US" altLang="ko-KR" sz="1400" dirty="0" err="1"/>
              <a:t>CategoryInfo</a:t>
            </a:r>
            <a:r>
              <a:rPr lang="en-US" altLang="ko-KR" sz="1400" dirty="0"/>
              <a:t>          : </a:t>
            </a:r>
            <a:r>
              <a:rPr lang="ko-KR" altLang="en-US" sz="1400" dirty="0"/>
              <a:t>보안 오류</a:t>
            </a:r>
            <a:r>
              <a:rPr lang="en-US" altLang="ko-KR" sz="1400" dirty="0"/>
              <a:t>: (:) [], </a:t>
            </a:r>
            <a:r>
              <a:rPr lang="en-US" altLang="ko-KR" sz="1400" dirty="0" err="1"/>
              <a:t>PSSecurityException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    + </a:t>
            </a:r>
            <a:r>
              <a:rPr lang="en-US" altLang="ko-KR" sz="1400" dirty="0" err="1"/>
              <a:t>FullyQualifiedErrorId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UnauthorizedAccess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위와</a:t>
            </a:r>
            <a:r>
              <a:rPr lang="en-US" altLang="ko-KR" sz="1400" dirty="0"/>
              <a:t> </a:t>
            </a:r>
            <a:r>
              <a:rPr lang="ko-KR" altLang="en-US" sz="1400" dirty="0"/>
              <a:t>같은 에러가 나온다면 </a:t>
            </a:r>
            <a:r>
              <a:rPr lang="en-US" altLang="ko-KR" sz="1400" dirty="0"/>
              <a:t>PowerShell</a:t>
            </a:r>
            <a:r>
              <a:rPr lang="ko-KR" altLang="en-US" sz="1400" dirty="0"/>
              <a:t>의 실행 정책 때문에 발생합니다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관리자 권한</a:t>
            </a:r>
            <a:r>
              <a:rPr lang="ko-KR" altLang="en-US" sz="1400" dirty="0"/>
              <a:t>으로 </a:t>
            </a:r>
            <a:r>
              <a:rPr lang="en-US" altLang="ko-KR" sz="1400" dirty="0"/>
              <a:t>PowerShell</a:t>
            </a:r>
            <a:r>
              <a:rPr lang="ko-KR" altLang="en-US" sz="1400" dirty="0"/>
              <a:t>에서 아래와 같이 설정해주세요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249630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561CA-088E-68A5-36FF-440F458A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A639B35-2B56-0761-D601-4AC372A3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B2A9C-0206-2282-A418-BE14C90CDDC0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796B99-E5D1-C07C-6687-691E5673AC1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7E8BA3-65F9-B12A-2168-41289D350F20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B7685-CD17-7388-8183-B336C57215A2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Web Trainer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실행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F23A0-11C6-F778-6DE9-FF70AA1A5A6E}"/>
              </a:ext>
            </a:extLst>
          </p:cNvPr>
          <p:cNvSpPr txBox="1"/>
          <p:nvPr/>
        </p:nvSpPr>
        <p:spPr>
          <a:xfrm>
            <a:off x="914400" y="1937656"/>
            <a:ext cx="9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yarn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start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명령을 통해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실행 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FED0D-13CB-0D97-F8FE-6A39FB3915E2}"/>
              </a:ext>
            </a:extLst>
          </p:cNvPr>
          <p:cNvSpPr txBox="1"/>
          <p:nvPr/>
        </p:nvSpPr>
        <p:spPr>
          <a:xfrm>
            <a:off x="838800" y="2466000"/>
            <a:ext cx="2954264" cy="1015663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Start </a:t>
            </a:r>
            <a:r>
              <a:rPr lang="en-US" altLang="ko-KR" sz="2400" dirty="0" err="1">
                <a:solidFill>
                  <a:srgbClr val="FFFF00"/>
                </a:solidFill>
              </a:rPr>
              <a:t>Gamba</a:t>
            </a:r>
            <a:r>
              <a:rPr lang="en-US" altLang="ko-KR" sz="2400" dirty="0">
                <a:solidFill>
                  <a:srgbClr val="FFFF00"/>
                </a:solidFill>
              </a:rPr>
              <a:t> trainer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 start with yarn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yarn start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72433-AD53-ABCE-0247-15AAC423B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5" b="31247"/>
          <a:stretch/>
        </p:blipFill>
        <p:spPr>
          <a:xfrm>
            <a:off x="838800" y="3621600"/>
            <a:ext cx="6203122" cy="2004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A00B80-9DD1-EEDE-F80F-801AA3E1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12" y="1937656"/>
            <a:ext cx="4580901" cy="456419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mpd="sng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C66118-291E-36E5-F81A-7C173FB554DB}"/>
              </a:ext>
            </a:extLst>
          </p:cNvPr>
          <p:cNvSpPr txBox="1"/>
          <p:nvPr/>
        </p:nvSpPr>
        <p:spPr>
          <a:xfrm>
            <a:off x="2453117" y="5765718"/>
            <a:ext cx="47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주소로 접속 가능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http://localhost:4443</a:t>
            </a:r>
            <a:endParaRPr lang="en-US" altLang="ko-K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8B84B-7F86-270B-0C8A-FD4FE8DE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968CABD9-8258-D5E6-188B-CE23F8EE0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BD556-0C32-A384-707B-40D0AEED9991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E61826-F409-36A1-DAF3-F67223F86EE0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6E5954-4FAA-5B4C-4E5F-0F82D437D0B8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B0842-0098-0999-8A3A-3C6BF6B6308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Conversion Model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6CE5E-9C8F-FCFA-9305-2DDCAF94869C}"/>
              </a:ext>
            </a:extLst>
          </p:cNvPr>
          <p:cNvSpPr txBox="1"/>
          <p:nvPr/>
        </p:nvSpPr>
        <p:spPr>
          <a:xfrm>
            <a:off x="776670" y="2217056"/>
            <a:ext cx="986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상에서 학습된 모델 변환 및 다운로드를 위한 데이터 처리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 생성 시스템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Set up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필요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리눅스 기반 시스템이므로 윈도우 환경에서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Docker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이용하여 실행 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97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553-A0C8-948F-1C97-4CF142FE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DA169CE3-FAD8-94E1-88A8-A75777E7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E1BF9-AC61-E4FB-0349-09D3B16A76F6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C3E759-838A-E79F-F95B-97E4F94F48A2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90A550-2640-93D2-61EC-BA811741219E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FBA77-43B8-9C31-014B-C20CDD64E62B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Docker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5F83D-9532-A0B2-A29B-2EA4FAE50BE2}"/>
              </a:ext>
            </a:extLst>
          </p:cNvPr>
          <p:cNvSpPr txBox="1"/>
          <p:nvPr/>
        </p:nvSpPr>
        <p:spPr>
          <a:xfrm>
            <a:off x="776670" y="2084255"/>
            <a:ext cx="986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링크에서 설치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hlinkClick r:id="rId3"/>
              </a:rPr>
              <a:t>https://www.docker.com/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73356C-620D-3698-DC11-F9191FA56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72" b="139"/>
          <a:stretch/>
        </p:blipFill>
        <p:spPr>
          <a:xfrm>
            <a:off x="5849541" y="1424014"/>
            <a:ext cx="5081984" cy="50771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934AA0-C75F-F2C2-B9C2-6EF09C8A1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273" y="2790717"/>
            <a:ext cx="3465665" cy="3710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38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2321-69F4-29BC-EC9E-393D6AF5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71D6E82A-1948-5DC6-1A66-4197E91B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C7B264-A5F9-0FCD-358B-50515250238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9B548E-3C0A-CAF8-3C42-BD8EB80CFB8B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33DCC27-7DDA-2BC1-B174-4668614A8360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2BEDF-6B3F-49BD-B5D9-F21CEACA7CB7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Docker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595A2-DD64-D69D-C908-CAFC1436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38" y="2563623"/>
            <a:ext cx="4432300" cy="27701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74F85B-CF6C-2475-475C-B69625DD7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8834"/>
            <a:ext cx="4893571" cy="27743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D29354-8239-892E-B067-E497CC240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517" y="3845015"/>
            <a:ext cx="4893571" cy="27743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63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920DE-5B3D-5472-28F0-5DC376332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B06F0C0-FD95-D4B2-5BE8-2836F4C2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4E3FA-14A7-EBF2-7195-2D787763E6C8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7B6060-B9B6-0DB2-6EE2-1931C955E64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FFDEE0-0C79-A508-A6A3-997E18686B98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A9001-2444-5E71-0167-413CFB5EAB0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Docker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실행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16" name="내용 개체 틀 40">
            <a:extLst>
              <a:ext uri="{FF2B5EF4-FFF2-40B4-BE49-F238E27FC236}">
                <a16:creationId xmlns:a16="http://schemas.microsoft.com/office/drawing/2014/main" id="{95EA6848-2F46-DF70-E978-F5647D579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2171" y="2159851"/>
            <a:ext cx="3750000" cy="39688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EA2468-FE97-94C8-9173-BDCF0621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81" y="2645792"/>
            <a:ext cx="4420738" cy="34829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92DF3B-6E89-529C-FE7D-23083F6F0CFF}"/>
              </a:ext>
            </a:extLst>
          </p:cNvPr>
          <p:cNvSpPr txBox="1"/>
          <p:nvPr/>
        </p:nvSpPr>
        <p:spPr>
          <a:xfrm>
            <a:off x="776670" y="1878521"/>
            <a:ext cx="986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tonyusingit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검색하여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컨테이너 찾을 수 있음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포트는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5000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설정해야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아래쪽 화살표 38">
            <a:extLst>
              <a:ext uri="{FF2B5EF4-FFF2-40B4-BE49-F238E27FC236}">
                <a16:creationId xmlns:a16="http://schemas.microsoft.com/office/drawing/2014/main" id="{F0397251-5F6E-03EC-3DE2-B103A206EAF0}"/>
              </a:ext>
            </a:extLst>
          </p:cNvPr>
          <p:cNvSpPr/>
          <p:nvPr/>
        </p:nvSpPr>
        <p:spPr>
          <a:xfrm>
            <a:off x="4345722" y="2938567"/>
            <a:ext cx="130175" cy="26280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아래쪽 화살표 39">
            <a:extLst>
              <a:ext uri="{FF2B5EF4-FFF2-40B4-BE49-F238E27FC236}">
                <a16:creationId xmlns:a16="http://schemas.microsoft.com/office/drawing/2014/main" id="{2C68D57D-F129-45D6-F161-73CAAFC22478}"/>
              </a:ext>
            </a:extLst>
          </p:cNvPr>
          <p:cNvSpPr/>
          <p:nvPr/>
        </p:nvSpPr>
        <p:spPr>
          <a:xfrm>
            <a:off x="3748504" y="4255854"/>
            <a:ext cx="130175" cy="26280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601EF1-89AF-B680-DA14-05A5D32C9610}"/>
              </a:ext>
            </a:extLst>
          </p:cNvPr>
          <p:cNvSpPr/>
          <p:nvPr/>
        </p:nvSpPr>
        <p:spPr>
          <a:xfrm>
            <a:off x="6987540" y="4076700"/>
            <a:ext cx="914400" cy="256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84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ECC7-8D01-25AF-4CD7-7640D596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F0E89E26-B66E-27D5-609C-19E92C0D7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E0AFA1-683E-ED11-DBC1-09C5C87789F8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568BA7-1C0C-07D1-4504-286D72C94CE7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19F77D-1565-FF6E-54F4-1063CF455370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19AD6-C7A2-CAA3-C58B-24E15B5116E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65EB6-8706-A862-68F7-8DB25F91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60" y="2374023"/>
            <a:ext cx="4331306" cy="2937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A162CD-7EAF-7301-D3FF-08BE1B11197F}"/>
              </a:ext>
            </a:extLst>
          </p:cNvPr>
          <p:cNvSpPr txBox="1"/>
          <p:nvPr/>
        </p:nvSpPr>
        <p:spPr>
          <a:xfrm>
            <a:off x="5890543" y="2550007"/>
            <a:ext cx="4652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감바랩스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Web Trainer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메인 페이지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 페이지에서는 두가지 주요 기능을 제공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트레이너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머신러닝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모델을 학습시킬 수 있는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도구 모음을 제공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TinyML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트레이너를 사용해 만들어 볼 수 </a:t>
            </a:r>
            <a:b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있는 간단한 예제 제공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D382FD-E06D-5441-A9AE-BECB205D1464}"/>
              </a:ext>
            </a:extLst>
          </p:cNvPr>
          <p:cNvSpPr/>
          <p:nvPr/>
        </p:nvSpPr>
        <p:spPr>
          <a:xfrm>
            <a:off x="1304925" y="3705225"/>
            <a:ext cx="1857375" cy="857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13F8A-E14B-A588-A83D-59F6D06458DD}"/>
              </a:ext>
            </a:extLst>
          </p:cNvPr>
          <p:cNvSpPr txBox="1"/>
          <p:nvPr/>
        </p:nvSpPr>
        <p:spPr>
          <a:xfrm>
            <a:off x="1084900" y="3335893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①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모델 학습을 위해 트레이너 선택</a:t>
            </a:r>
          </a:p>
        </p:txBody>
      </p:sp>
    </p:spTree>
    <p:extLst>
      <p:ext uri="{BB962C8B-B14F-4D97-AF65-F5344CB8AC3E}">
        <p14:creationId xmlns:p14="http://schemas.microsoft.com/office/powerpoint/2010/main" val="14818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4114-B8CB-2A1E-89B2-CE811BC0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F80FA0F-1822-E937-AB02-F0E0BBEF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39" y="2508875"/>
            <a:ext cx="4531472" cy="3009567"/>
          </a:xfrm>
          <a:prstGeom prst="rect">
            <a:avLst/>
          </a:prstGeom>
        </p:spPr>
      </p:pic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683D8DB1-9B56-AAA5-06EB-E1D081B35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2A9609-3FC5-7DB5-E3E0-7DA7BCA94A7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24FF0-51BF-F05C-86F8-1E843D9C34F4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0970884-5CCE-A528-4E5E-4DF185C226FF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222ED-137C-E9B0-455C-3E86371417FA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학습 데이터 수집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A5DAD2-CB06-34F2-35A3-519D714EB18F}"/>
              </a:ext>
            </a:extLst>
          </p:cNvPr>
          <p:cNvSpPr/>
          <p:nvPr/>
        </p:nvSpPr>
        <p:spPr>
          <a:xfrm>
            <a:off x="9682163" y="2961981"/>
            <a:ext cx="228600" cy="110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E4749-BD74-BE6D-0B8D-EA2448E68A54}"/>
              </a:ext>
            </a:extLst>
          </p:cNvPr>
          <p:cNvSpPr txBox="1"/>
          <p:nvPr/>
        </p:nvSpPr>
        <p:spPr>
          <a:xfrm>
            <a:off x="8331332" y="2633467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③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블루투스 활용해 보드 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pc 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연결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7D63A5-9E62-EAD7-1ECE-64F732783357}"/>
              </a:ext>
            </a:extLst>
          </p:cNvPr>
          <p:cNvSpPr/>
          <p:nvPr/>
        </p:nvSpPr>
        <p:spPr>
          <a:xfrm>
            <a:off x="7672388" y="3262688"/>
            <a:ext cx="828675" cy="18097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F0F486-AFA6-0852-74E2-8FA04B203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89" y="2513962"/>
            <a:ext cx="4531472" cy="30044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71A666-7C7A-9E43-7BD3-C17F359B764F}"/>
              </a:ext>
            </a:extLst>
          </p:cNvPr>
          <p:cNvSpPr/>
          <p:nvPr/>
        </p:nvSpPr>
        <p:spPr>
          <a:xfrm>
            <a:off x="1257300" y="3523956"/>
            <a:ext cx="4067175" cy="28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2721E7-6DC5-3EFC-934D-142FAE22EA66}"/>
              </a:ext>
            </a:extLst>
          </p:cNvPr>
          <p:cNvSpPr txBox="1"/>
          <p:nvPr/>
        </p:nvSpPr>
        <p:spPr>
          <a:xfrm>
            <a:off x="1380366" y="5567613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②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학습 하고자 하는 데이터 종류 선택 및 학습 페이지로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32A67D-F452-565E-ED5E-3BE25335C3EC}"/>
              </a:ext>
            </a:extLst>
          </p:cNvPr>
          <p:cNvSpPr/>
          <p:nvPr/>
        </p:nvSpPr>
        <p:spPr>
          <a:xfrm>
            <a:off x="1244728" y="4410075"/>
            <a:ext cx="2003297" cy="825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D2FC9-1F55-3F4B-EC17-F35027829D50}"/>
              </a:ext>
            </a:extLst>
          </p:cNvPr>
          <p:cNvSpPr txBox="1"/>
          <p:nvPr/>
        </p:nvSpPr>
        <p:spPr>
          <a:xfrm>
            <a:off x="7258050" y="5540781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④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수집 페이지에서 라벨 명 지정 및 데이터 수집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AAC6E3-98C2-9401-42D5-BE88A16B9C1B}"/>
              </a:ext>
            </a:extLst>
          </p:cNvPr>
          <p:cNvSpPr/>
          <p:nvPr/>
        </p:nvSpPr>
        <p:spPr>
          <a:xfrm>
            <a:off x="6877050" y="4448174"/>
            <a:ext cx="762001" cy="164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A765A87-2242-2B65-64E3-6637FC72ABAB}"/>
              </a:ext>
            </a:extLst>
          </p:cNvPr>
          <p:cNvSpPr/>
          <p:nvPr/>
        </p:nvSpPr>
        <p:spPr>
          <a:xfrm>
            <a:off x="6940868" y="4956175"/>
            <a:ext cx="396557" cy="109143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F64933-00FF-82DD-0EC7-EDC70C1E19D9}"/>
              </a:ext>
            </a:extLst>
          </p:cNvPr>
          <p:cNvSpPr txBox="1"/>
          <p:nvPr/>
        </p:nvSpPr>
        <p:spPr>
          <a:xfrm>
            <a:off x="778883" y="337519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78806C-6423-C795-3B55-B23FAC48B57C}"/>
              </a:ext>
            </a:extLst>
          </p:cNvPr>
          <p:cNvSpPr txBox="1"/>
          <p:nvPr/>
        </p:nvSpPr>
        <p:spPr>
          <a:xfrm>
            <a:off x="778883" y="422941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4E05F-F789-A4D3-ADAC-14966B067A45}"/>
              </a:ext>
            </a:extLst>
          </p:cNvPr>
          <p:cNvSpPr txBox="1"/>
          <p:nvPr/>
        </p:nvSpPr>
        <p:spPr>
          <a:xfrm>
            <a:off x="7423861" y="3002799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12E3C-2342-52E9-C87C-4B8C6765C552}"/>
              </a:ext>
            </a:extLst>
          </p:cNvPr>
          <p:cNvSpPr txBox="1"/>
          <p:nvPr/>
        </p:nvSpPr>
        <p:spPr>
          <a:xfrm>
            <a:off x="6565049" y="420189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543D49-58D2-348B-7814-920D24F96B84}"/>
              </a:ext>
            </a:extLst>
          </p:cNvPr>
          <p:cNvSpPr txBox="1"/>
          <p:nvPr/>
        </p:nvSpPr>
        <p:spPr>
          <a:xfrm>
            <a:off x="6689837" y="505847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ⓒ</a:t>
            </a:r>
          </a:p>
        </p:txBody>
      </p:sp>
    </p:spTree>
    <p:extLst>
      <p:ext uri="{BB962C8B-B14F-4D97-AF65-F5344CB8AC3E}">
        <p14:creationId xmlns:p14="http://schemas.microsoft.com/office/powerpoint/2010/main" val="3671323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4AAD-5287-4C68-A950-36B15CAB2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A7B70B47-3E45-FD03-3875-910E185AA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229E67-B242-F991-FC49-5B0D1CAC0293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B1165A-AD79-C627-2CD3-B8547E3F5F4C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6389618-DD4E-4F9D-523A-AFAD4118216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DD669-50B3-7D22-74A2-FA7123DEDD70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학습 및 검증 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355438-4891-267D-E597-E28C268EF9FD}"/>
              </a:ext>
            </a:extLst>
          </p:cNvPr>
          <p:cNvSpPr txBox="1"/>
          <p:nvPr/>
        </p:nvSpPr>
        <p:spPr>
          <a:xfrm>
            <a:off x="7258050" y="5540781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⑥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모델 테스트 페이지에서 모델 성능 검증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0BF474-F5E7-4C0A-A60D-EFC7C9BC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083" y="2554462"/>
            <a:ext cx="4531472" cy="2964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BBC704-C7D0-74BA-19D1-0CC95661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51" y="2533892"/>
            <a:ext cx="4531471" cy="300576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7537B11-5531-73D5-CD9F-FFF7167D85D0}"/>
              </a:ext>
            </a:extLst>
          </p:cNvPr>
          <p:cNvSpPr/>
          <p:nvPr/>
        </p:nvSpPr>
        <p:spPr>
          <a:xfrm>
            <a:off x="2764779" y="2554462"/>
            <a:ext cx="828675" cy="18097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2EAA4F-9D5D-9CA1-84D2-BFC1A7ACF1A3}"/>
              </a:ext>
            </a:extLst>
          </p:cNvPr>
          <p:cNvSpPr/>
          <p:nvPr/>
        </p:nvSpPr>
        <p:spPr>
          <a:xfrm>
            <a:off x="1203359" y="3596639"/>
            <a:ext cx="381601" cy="129541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06837-C474-CACD-789C-D708622CFB19}"/>
              </a:ext>
            </a:extLst>
          </p:cNvPr>
          <p:cNvSpPr txBox="1"/>
          <p:nvPr/>
        </p:nvSpPr>
        <p:spPr>
          <a:xfrm>
            <a:off x="1830028" y="5560223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⑤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학습 시작 버튼 클릭으로 모델 학습 가능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139271-6509-E633-48C9-F82A92C33D04}"/>
              </a:ext>
            </a:extLst>
          </p:cNvPr>
          <p:cNvSpPr txBox="1"/>
          <p:nvPr/>
        </p:nvSpPr>
        <p:spPr>
          <a:xfrm>
            <a:off x="2677054" y="273601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A103D7-993F-8118-3254-6BEAF993845E}"/>
              </a:ext>
            </a:extLst>
          </p:cNvPr>
          <p:cNvSpPr txBox="1"/>
          <p:nvPr/>
        </p:nvSpPr>
        <p:spPr>
          <a:xfrm>
            <a:off x="1143128" y="3759773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ⓑ</a:t>
            </a:r>
          </a:p>
        </p:txBody>
      </p:sp>
    </p:spTree>
    <p:extLst>
      <p:ext uri="{BB962C8B-B14F-4D97-AF65-F5344CB8AC3E}">
        <p14:creationId xmlns:p14="http://schemas.microsoft.com/office/powerpoint/2010/main" val="318256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E3FFDCB-3D49-61CD-7E94-E18E300B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EA2D-5557-8A91-5B99-272EA0975BC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Gamba</a:t>
            </a:r>
            <a:r>
              <a:rPr lang="en-US" altLang="ko-KR" sz="36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Web Trainer</a:t>
            </a:r>
            <a:endParaRPr lang="ko-KR" altLang="en-US" sz="3600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EFCFEE-794A-C9FA-0B0F-4BEED704255A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74A72-FB13-8CA1-4DF0-3BE6EDABEE68}"/>
              </a:ext>
            </a:extLst>
          </p:cNvPr>
          <p:cNvSpPr txBox="1"/>
          <p:nvPr/>
        </p:nvSpPr>
        <p:spPr>
          <a:xfrm>
            <a:off x="761785" y="1368686"/>
            <a:ext cx="8880236" cy="392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Concept</a:t>
            </a:r>
          </a:p>
          <a:p>
            <a:endParaRPr lang="en-US" altLang="ko-KR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인공지능 입문자가 </a:t>
            </a:r>
            <a:r>
              <a:rPr lang="en-US" altLang="ko-KR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학습과정을 쉽게 배울 수 있도록 돕는 온라인 학습 플랫폼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결과 테스트를 직관적으로 수행할 수 있는 툴을 제공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 실험 목표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감바랩스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구동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활용한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TinyML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학습 실습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학습된 모델을 이용한 추론 테스트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265167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903E-E018-781D-EC8E-F1C82B5E2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BD36E69E-29DE-DF8E-F589-D2821565E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F310E-7496-431A-88ED-5BDAC43DAA08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89B7C2-E09A-DCB8-E5E5-0ED1DDB94BE9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E705C75-C249-E0FC-9E93-63E30A1755A1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6FC4E-4111-4838-99E7-86F5F64049DE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변환 및 전송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0B4CE-DCD5-AFC4-93E8-5221434CC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0" y="2158866"/>
            <a:ext cx="5522964" cy="361328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F1F41D0-241D-B384-13D6-D296949E7530}"/>
              </a:ext>
            </a:extLst>
          </p:cNvPr>
          <p:cNvSpPr/>
          <p:nvPr/>
        </p:nvSpPr>
        <p:spPr>
          <a:xfrm>
            <a:off x="1041434" y="4291014"/>
            <a:ext cx="449229" cy="14954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C7C6E9A-C3F7-C38E-DE5C-95B60743BFC8}"/>
              </a:ext>
            </a:extLst>
          </p:cNvPr>
          <p:cNvSpPr/>
          <p:nvPr/>
        </p:nvSpPr>
        <p:spPr>
          <a:xfrm>
            <a:off x="5579977" y="4291014"/>
            <a:ext cx="449229" cy="14954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2F7CD-B19B-8196-A043-2C6761D080E3}"/>
              </a:ext>
            </a:extLst>
          </p:cNvPr>
          <p:cNvSpPr txBox="1"/>
          <p:nvPr/>
        </p:nvSpPr>
        <p:spPr>
          <a:xfrm>
            <a:off x="2430383" y="575914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⑦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모델 변환 및 </a:t>
            </a:r>
            <a:r>
              <a:rPr lang="en-US" altLang="ko-KR" sz="1200" dirty="0" err="1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tflite</a:t>
            </a:r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파일 다운로드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8BF30-E768-E92A-78C6-C92440B05284}"/>
              </a:ext>
            </a:extLst>
          </p:cNvPr>
          <p:cNvSpPr txBox="1"/>
          <p:nvPr/>
        </p:nvSpPr>
        <p:spPr>
          <a:xfrm>
            <a:off x="1010646" y="401401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F2B67-7015-F36A-0396-5F1F533BE770}"/>
              </a:ext>
            </a:extLst>
          </p:cNvPr>
          <p:cNvSpPr txBox="1"/>
          <p:nvPr/>
        </p:nvSpPr>
        <p:spPr>
          <a:xfrm>
            <a:off x="5527145" y="4014015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7-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ⓑ</a:t>
            </a:r>
          </a:p>
        </p:txBody>
      </p:sp>
    </p:spTree>
    <p:extLst>
      <p:ext uri="{BB962C8B-B14F-4D97-AF65-F5344CB8AC3E}">
        <p14:creationId xmlns:p14="http://schemas.microsoft.com/office/powerpoint/2010/main" val="1245539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3AB8E-51DC-8D33-8B0E-B33ADAB9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97FED7DC-F60D-0C63-2A17-BA4065764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B4B407-458C-88A6-08E4-16DD2D8DC5D5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8EC299-7FE5-0F3A-40C3-02CA0E00A26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04F67-9B83-B5A6-9CED-5D7A56CD851A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33AFB-27B1-7A64-98F0-554B6A88DFB6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tflite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모델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C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파일로 변환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BC081-A873-AADB-EBC7-BC89198F29CF}"/>
              </a:ext>
            </a:extLst>
          </p:cNvPr>
          <p:cNvSpPr txBox="1"/>
          <p:nvPr/>
        </p:nvSpPr>
        <p:spPr>
          <a:xfrm>
            <a:off x="852998" y="2142688"/>
            <a:ext cx="101864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xxd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유틸리티</a:t>
            </a:r>
            <a:r>
              <a:rPr lang="en-US" altLang="ko-KR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: 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바이너리 파일을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헥스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덤프 형식으로 변환하거나 </a:t>
            </a:r>
            <a:r>
              <a:rPr lang="ko-KR" altLang="en-US" dirty="0" err="1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헥스</a:t>
            </a: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덤프 형식을 바이너리 파일로 변환하는 도구</a:t>
            </a:r>
            <a:endParaRPr lang="en-US" altLang="ko-KR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경로에서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xxd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유틸리티 다운로드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+mj-ea"/>
                <a:ea typeface="+mj-ea"/>
                <a:hlinkClick r:id="rId3"/>
              </a:rPr>
              <a:t>https://sourceforge.net/projects/xxd-for-windows/</a:t>
            </a:r>
            <a:r>
              <a:rPr lang="en-US" altLang="ko-KR" sz="1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다운로드 받은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xxd.exe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유틸리티를 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파일이 있는 경로로 이동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터미널 실행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xxd.exe -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모델파일명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&gt;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바꿀파일명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.c</a:t>
            </a:r>
          </a:p>
        </p:txBody>
      </p:sp>
    </p:spTree>
    <p:extLst>
      <p:ext uri="{BB962C8B-B14F-4D97-AF65-F5344CB8AC3E}">
        <p14:creationId xmlns:p14="http://schemas.microsoft.com/office/powerpoint/2010/main" val="101298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A08C-21EB-CF2D-B72D-7458B581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15E476A9-890A-06B3-B643-06CF39410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265F2-D904-D68B-7780-9DFE140BED4E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검사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9E4EC-D60A-C9E9-3002-D749402DCFA7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23D31-2E11-2DD2-0453-8931176CD63B}"/>
              </a:ext>
            </a:extLst>
          </p:cNvPr>
          <p:cNvSpPr txBox="1"/>
          <p:nvPr/>
        </p:nvSpPr>
        <p:spPr>
          <a:xfrm>
            <a:off x="761785" y="1533088"/>
            <a:ext cx="9738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학습된 모델을 활용한 모델 테스트 시연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파일로 변환된 모델 검사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Plato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변환된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 및 실험 보고서 업로드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862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6DD44-D4EC-EA17-71BC-427947AC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AA30094-DCFA-0CEE-AA07-1C62F8AD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02663-0B96-B4CB-AD51-BAE7C4F1A14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주의사항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1C6DBB-4E1C-1628-93CE-4796A754A308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26E-2027-7BB8-FC12-5E3942C7E8E8}"/>
              </a:ext>
            </a:extLst>
          </p:cNvPr>
          <p:cNvSpPr txBox="1"/>
          <p:nvPr/>
        </p:nvSpPr>
        <p:spPr>
          <a:xfrm>
            <a:off x="761785" y="1478224"/>
            <a:ext cx="10186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보드가 외부 충격에 취약하므로 다루실 때 주의하시기 바랍니다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블루투스 연결 시 보드 뒤편에 기재된 주소 값 참조하시기 바랍니다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블루투스 연결거리가 짧습니다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블루투스 </a:t>
            </a:r>
            <a:r>
              <a:rPr lang="ko-KR" altLang="en-US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동글과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보드 사이 거리를 멀지 않게 유지하시기 바랍니다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173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D9FD-84C7-041C-C62D-63DBE8FCB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D16CBF46-77B6-912F-8CDF-F7A2FFC2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48F81-983F-6810-35DA-24FBF749736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학습 데이터 수집 </a:t>
            </a:r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Tip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C093F0-C06D-0BDB-68ED-9E016CD0D84D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831269-5384-B807-9BD9-EE61CFFE830E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2CA53-9301-6BF1-E81C-41DCF9094BCE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ESP 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기반 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4D056-0154-D315-3E82-1BA4A431D7E7}"/>
              </a:ext>
            </a:extLst>
          </p:cNvPr>
          <p:cNvSpPr txBox="1"/>
          <p:nvPr/>
        </p:nvSpPr>
        <p:spPr>
          <a:xfrm>
            <a:off x="776670" y="2342713"/>
            <a:ext cx="97388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모션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보드에 탑재된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IMU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센서의 방향을 기준으로 학습됨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음성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디스플레이 옆쪽에 마이크가 탑재되어 있음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수집 실행 시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초간 녹음된 음성을 학습 데이터로 함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 조용한 상태를 따로 라벨로 추가해주는 편이 좋음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모델의 성능이 그렇게 높지 않아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흰색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검은색 여부 또는 마스크 착용 미착용 여부 정도만 구분 가능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4" name="그림 3" descr="전자 부품, 전자 공학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D41D77FC-7D04-6520-B9F5-667DD2D1A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2956" r="24783" b="17138"/>
          <a:stretch/>
        </p:blipFill>
        <p:spPr>
          <a:xfrm>
            <a:off x="7096785" y="1715744"/>
            <a:ext cx="2765234" cy="206549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81120AB-2D1F-C654-74F9-AE11C5461605}"/>
              </a:ext>
            </a:extLst>
          </p:cNvPr>
          <p:cNvSpPr/>
          <p:nvPr/>
        </p:nvSpPr>
        <p:spPr>
          <a:xfrm>
            <a:off x="8422252" y="2390338"/>
            <a:ext cx="229037" cy="2290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1F931-0CA0-9113-1717-A5D1CB604925}"/>
              </a:ext>
            </a:extLst>
          </p:cNvPr>
          <p:cNvSpPr txBox="1"/>
          <p:nvPr/>
        </p:nvSpPr>
        <p:spPr>
          <a:xfrm>
            <a:off x="7741001" y="211333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IMU</a:t>
            </a:r>
            <a:r>
              <a:rPr lang="ko-KR" altLang="en-US" sz="1200" dirty="0">
                <a:solidFill>
                  <a:srgbClr val="FF0000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센서</a:t>
            </a:r>
          </a:p>
        </p:txBody>
      </p:sp>
    </p:spTree>
    <p:extLst>
      <p:ext uri="{BB962C8B-B14F-4D97-AF65-F5344CB8AC3E}">
        <p14:creationId xmlns:p14="http://schemas.microsoft.com/office/powerpoint/2010/main" val="140174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ESP 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기반 보드</a:t>
            </a:r>
          </a:p>
        </p:txBody>
      </p:sp>
      <p:pic>
        <p:nvPicPr>
          <p:cNvPr id="3" name="그림 2" descr="전자 부품, 전자 공학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BF8186DA-A4AA-42FC-9B85-EC06ED922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12956" r="24783" b="17138"/>
          <a:stretch/>
        </p:blipFill>
        <p:spPr>
          <a:xfrm>
            <a:off x="1586430" y="3235438"/>
            <a:ext cx="2765234" cy="206549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CA68F20-2EDE-03FA-5838-9A122B154B65}"/>
              </a:ext>
            </a:extLst>
          </p:cNvPr>
          <p:cNvCxnSpPr>
            <a:cxnSpLocks/>
          </p:cNvCxnSpPr>
          <p:nvPr/>
        </p:nvCxnSpPr>
        <p:spPr>
          <a:xfrm flipH="1">
            <a:off x="4351664" y="4764349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119F0B-1185-77B5-E60A-0611C98D62B7}"/>
              </a:ext>
            </a:extLst>
          </p:cNvPr>
          <p:cNvSpPr txBox="1"/>
          <p:nvPr/>
        </p:nvSpPr>
        <p:spPr>
          <a:xfrm>
            <a:off x="4494316" y="476434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마이크로 </a:t>
            </a:r>
            <a:r>
              <a:rPr lang="en-US" altLang="ko-KR" sz="1400" dirty="0"/>
              <a:t>5</a:t>
            </a:r>
            <a:r>
              <a:rPr lang="ko-KR" altLang="en-US" sz="1400" dirty="0"/>
              <a:t>핀 </a:t>
            </a:r>
            <a:r>
              <a:rPr lang="en-US" altLang="ko-KR" sz="1400" dirty="0"/>
              <a:t>USB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B9023-1CA8-8A52-86FA-7CB4EF6E117B}"/>
              </a:ext>
            </a:extLst>
          </p:cNvPr>
          <p:cNvSpPr txBox="1"/>
          <p:nvPr/>
        </p:nvSpPr>
        <p:spPr>
          <a:xfrm>
            <a:off x="4201338" y="3594144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커넥터</a:t>
            </a:r>
            <a:r>
              <a:rPr lang="en-US" altLang="ko-KR" sz="1400" dirty="0"/>
              <a:t>(*)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B444FC-E857-E79A-6EC5-27B4AFE5FDD9}"/>
              </a:ext>
            </a:extLst>
          </p:cNvPr>
          <p:cNvCxnSpPr>
            <a:cxnSpLocks/>
          </p:cNvCxnSpPr>
          <p:nvPr/>
        </p:nvCxnSpPr>
        <p:spPr>
          <a:xfrm flipH="1">
            <a:off x="4351664" y="3939186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555400-D8B5-424D-925D-BCB230E75F2D}"/>
              </a:ext>
            </a:extLst>
          </p:cNvPr>
          <p:cNvSpPr txBox="1"/>
          <p:nvPr/>
        </p:nvSpPr>
        <p:spPr>
          <a:xfrm>
            <a:off x="506433" y="6216467"/>
            <a:ext cx="9805012" cy="37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(*) UART </a:t>
            </a:r>
            <a:r>
              <a:rPr lang="ko-KR" altLang="en-US" dirty="0"/>
              <a:t>커넥터는 ▷표시가 </a:t>
            </a:r>
            <a:r>
              <a:rPr lang="en-US" altLang="ko-KR" dirty="0"/>
              <a:t>1</a:t>
            </a:r>
            <a:r>
              <a:rPr lang="ko-KR" altLang="en-US" dirty="0"/>
              <a:t>번 핀이며</a:t>
            </a:r>
            <a:r>
              <a:rPr lang="en-US" altLang="ko-KR" dirty="0"/>
              <a:t>, 1</a:t>
            </a:r>
            <a:r>
              <a:rPr lang="ko-KR" altLang="en-US" dirty="0"/>
              <a:t>번부터 </a:t>
            </a:r>
            <a:r>
              <a:rPr lang="en-US" altLang="ko-KR" dirty="0"/>
              <a:t>3.3V, Tx, Rx, </a:t>
            </a:r>
            <a:r>
              <a:rPr lang="en-US" altLang="ko-KR" dirty="0" err="1"/>
              <a:t>Gnd</a:t>
            </a:r>
            <a:r>
              <a:rPr lang="en-US" altLang="ko-KR" dirty="0"/>
              <a:t> </a:t>
            </a:r>
            <a:r>
              <a:rPr lang="ko-KR" altLang="en-US" dirty="0"/>
              <a:t>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42299C-F56F-2CC0-71E9-535FA1270C53}"/>
              </a:ext>
            </a:extLst>
          </p:cNvPr>
          <p:cNvCxnSpPr>
            <a:cxnSpLocks/>
          </p:cNvCxnSpPr>
          <p:nvPr/>
        </p:nvCxnSpPr>
        <p:spPr>
          <a:xfrm flipV="1">
            <a:off x="1911772" y="5300933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A09112-3F93-58A7-DF7B-637B5F5D54E5}"/>
              </a:ext>
            </a:extLst>
          </p:cNvPr>
          <p:cNvSpPr txBox="1"/>
          <p:nvPr/>
        </p:nvSpPr>
        <p:spPr>
          <a:xfrm>
            <a:off x="1497266" y="5490408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전원 </a:t>
            </a:r>
            <a:r>
              <a:rPr lang="en-US" altLang="ko-KR" sz="1400" dirty="0"/>
              <a:t>LED</a:t>
            </a:r>
            <a:endParaRPr lang="ko-KR" altLang="en-US" sz="1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228573-0489-A019-F948-CB3B4F7B71C5}"/>
              </a:ext>
            </a:extLst>
          </p:cNvPr>
          <p:cNvCxnSpPr>
            <a:cxnSpLocks/>
          </p:cNvCxnSpPr>
          <p:nvPr/>
        </p:nvCxnSpPr>
        <p:spPr>
          <a:xfrm>
            <a:off x="1995207" y="2748803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A27477-0F8B-EBEE-2774-0C988174118F}"/>
              </a:ext>
            </a:extLst>
          </p:cNvPr>
          <p:cNvSpPr txBox="1"/>
          <p:nvPr/>
        </p:nvSpPr>
        <p:spPr>
          <a:xfrm>
            <a:off x="1080583" y="240377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A, B </a:t>
            </a:r>
            <a:r>
              <a:rPr lang="ko-KR" altLang="en-US" sz="1400" dirty="0"/>
              <a:t>버튼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C63922D-C2F6-B075-1A82-AED8C279A143}"/>
              </a:ext>
            </a:extLst>
          </p:cNvPr>
          <p:cNvCxnSpPr>
            <a:cxnSpLocks/>
          </p:cNvCxnSpPr>
          <p:nvPr/>
        </p:nvCxnSpPr>
        <p:spPr>
          <a:xfrm>
            <a:off x="3897442" y="2747263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ED167A-B787-4397-5609-D71E29641750}"/>
              </a:ext>
            </a:extLst>
          </p:cNvPr>
          <p:cNvSpPr txBox="1"/>
          <p:nvPr/>
        </p:nvSpPr>
        <p:spPr>
          <a:xfrm>
            <a:off x="2982818" y="2402239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X, Y </a:t>
            </a:r>
            <a:r>
              <a:rPr lang="ko-KR" altLang="en-US" sz="1400" dirty="0"/>
              <a:t>버튼</a:t>
            </a:r>
          </a:p>
        </p:txBody>
      </p:sp>
      <p:pic>
        <p:nvPicPr>
          <p:cNvPr id="26" name="그림 25" descr="텍스트, 전자제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6752D4CC-FADB-C6CD-150A-D1E26D6F3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275" y1="55639" x2="52525" y2="54263"/>
                        <a14:foregroundMark x1="52525" y1="54263" x2="37900" y2="57327"/>
                        <a14:foregroundMark x1="61825" y1="26821" x2="59900" y2="25400"/>
                        <a14:foregroundMark x1="59100" y1="56217" x2="41750" y2="62522"/>
                        <a14:foregroundMark x1="41750" y1="62522" x2="31475" y2="52442"/>
                        <a14:foregroundMark x1="31475" y1="52442" x2="49850" y2="53996"/>
                        <a14:foregroundMark x1="49850" y1="53996" x2="36300" y2="56483"/>
                        <a14:foregroundMark x1="36300" y1="56483" x2="42875" y2="53908"/>
                        <a14:backgroundMark x1="33075" y1="88455" x2="53000" y2="867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0473" r="24192" b="13414"/>
          <a:stretch/>
        </p:blipFill>
        <p:spPr>
          <a:xfrm>
            <a:off x="7546209" y="3342637"/>
            <a:ext cx="2864729" cy="204297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40F724D-009E-583D-150E-5B92B11FA345}"/>
              </a:ext>
            </a:extLst>
          </p:cNvPr>
          <p:cNvCxnSpPr>
            <a:cxnSpLocks/>
          </p:cNvCxnSpPr>
          <p:nvPr/>
        </p:nvCxnSpPr>
        <p:spPr>
          <a:xfrm flipV="1">
            <a:off x="9811327" y="5155399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70C792-0D41-E37B-8E10-7A4D0061C414}"/>
              </a:ext>
            </a:extLst>
          </p:cNvPr>
          <p:cNvSpPr txBox="1"/>
          <p:nvPr/>
        </p:nvSpPr>
        <p:spPr>
          <a:xfrm>
            <a:off x="9606142" y="5359787"/>
            <a:ext cx="182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동작 </a:t>
            </a:r>
            <a:r>
              <a:rPr lang="en-US" altLang="ko-KR" sz="1400" dirty="0"/>
              <a:t>LED</a:t>
            </a:r>
          </a:p>
          <a:p>
            <a:pPr algn="ctr"/>
            <a:r>
              <a:rPr lang="en-US" altLang="ko-KR" sz="1400" dirty="0"/>
              <a:t>(RED, BLUE)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1BD76-4E9A-1DD1-AC42-B5086C97A6AE}"/>
              </a:ext>
            </a:extLst>
          </p:cNvPr>
          <p:cNvCxnSpPr>
            <a:cxnSpLocks/>
          </p:cNvCxnSpPr>
          <p:nvPr/>
        </p:nvCxnSpPr>
        <p:spPr>
          <a:xfrm>
            <a:off x="6632154" y="4036502"/>
            <a:ext cx="1656054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F44FEF-7772-891B-E448-DB98D7B287E5}"/>
              </a:ext>
            </a:extLst>
          </p:cNvPr>
          <p:cNvSpPr txBox="1"/>
          <p:nvPr/>
        </p:nvSpPr>
        <p:spPr>
          <a:xfrm>
            <a:off x="6376730" y="3513282"/>
            <a:ext cx="1135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확장 보드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커넥터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516260F-CD40-7C52-91F7-7AD52C98A79B}"/>
              </a:ext>
            </a:extLst>
          </p:cNvPr>
          <p:cNvCxnSpPr>
            <a:cxnSpLocks/>
          </p:cNvCxnSpPr>
          <p:nvPr/>
        </p:nvCxnSpPr>
        <p:spPr>
          <a:xfrm>
            <a:off x="9690478" y="2998897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4888B5-483C-7270-2BE5-528F8B4820D0}"/>
              </a:ext>
            </a:extLst>
          </p:cNvPr>
          <p:cNvSpPr txBox="1"/>
          <p:nvPr/>
        </p:nvSpPr>
        <p:spPr>
          <a:xfrm>
            <a:off x="8775854" y="2653873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마이크</a:t>
            </a:r>
          </a:p>
        </p:txBody>
      </p:sp>
    </p:spTree>
    <p:extLst>
      <p:ext uri="{BB962C8B-B14F-4D97-AF65-F5344CB8AC3E}">
        <p14:creationId xmlns:p14="http://schemas.microsoft.com/office/powerpoint/2010/main" val="301206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확장 보드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42299C-F56F-2CC0-71E9-535FA1270C53}"/>
              </a:ext>
            </a:extLst>
          </p:cNvPr>
          <p:cNvCxnSpPr>
            <a:cxnSpLocks/>
          </p:cNvCxnSpPr>
          <p:nvPr/>
        </p:nvCxnSpPr>
        <p:spPr>
          <a:xfrm flipV="1">
            <a:off x="2330413" y="4965924"/>
            <a:ext cx="0" cy="582074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A09112-3F93-58A7-DF7B-637B5F5D54E5}"/>
              </a:ext>
            </a:extLst>
          </p:cNvPr>
          <p:cNvSpPr txBox="1"/>
          <p:nvPr/>
        </p:nvSpPr>
        <p:spPr>
          <a:xfrm>
            <a:off x="2264493" y="5169425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액정 디스플레이</a:t>
            </a:r>
          </a:p>
        </p:txBody>
      </p:sp>
      <p:pic>
        <p:nvPicPr>
          <p:cNvPr id="4" name="그림 3" descr="실내이(가) 표시된 사진&#10;&#10;중간 신뢰도로 자동 생성된 설명">
            <a:extLst>
              <a:ext uri="{FF2B5EF4-FFF2-40B4-BE49-F238E27FC236}">
                <a16:creationId xmlns:a16="http://schemas.microsoft.com/office/drawing/2014/main" id="{4F8AEE69-3342-3464-9DAA-3F45D5B5C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8700" y1="83881" x2="53900" y2="89298"/>
                        <a14:backgroundMark x1="53900" y1="89298" x2="62925" y2="88810"/>
                        <a14:backgroundMark x1="62925" y1="88810" x2="64725" y2="87300"/>
                        <a14:backgroundMark x1="56600" y1="83126" x2="47600" y2="84813"/>
                        <a14:backgroundMark x1="59975" y1="84547" x2="58050" y2="85391"/>
                        <a14:backgroundMark x1="57225" y1="85124" x2="59175" y2="84547"/>
                        <a14:backgroundMark x1="47450" y1="85124" x2="60725" y2="83970"/>
                        <a14:backgroundMark x1="60725" y1="83970" x2="61900" y2="83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98" t="6929" r="34499" b="15660"/>
          <a:stretch/>
        </p:blipFill>
        <p:spPr>
          <a:xfrm>
            <a:off x="1652532" y="3256546"/>
            <a:ext cx="1295584" cy="1710927"/>
          </a:xfrm>
          <a:prstGeom prst="rect">
            <a:avLst/>
          </a:prstGeom>
        </p:spPr>
      </p:pic>
      <p:pic>
        <p:nvPicPr>
          <p:cNvPr id="11" name="그림 10" descr="전자제품, 전자 공학, 전자 부품, 회로 구성요소이(가) 표시된 사진&#10;&#10;자동 생성된 설명">
            <a:extLst>
              <a:ext uri="{FF2B5EF4-FFF2-40B4-BE49-F238E27FC236}">
                <a16:creationId xmlns:a16="http://schemas.microsoft.com/office/drawing/2014/main" id="{ACAE99C0-0C8A-549E-0DDC-F5DCC30A4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56" t="2583" r="36188" b="5349"/>
          <a:stretch/>
        </p:blipFill>
        <p:spPr>
          <a:xfrm>
            <a:off x="7001763" y="2204977"/>
            <a:ext cx="2371005" cy="315481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4D7B08-F2DF-5C40-F6B1-75ECAACBB0BF}"/>
              </a:ext>
            </a:extLst>
          </p:cNvPr>
          <p:cNvCxnSpPr>
            <a:cxnSpLocks/>
          </p:cNvCxnSpPr>
          <p:nvPr/>
        </p:nvCxnSpPr>
        <p:spPr>
          <a:xfrm>
            <a:off x="8205037" y="1971835"/>
            <a:ext cx="0" cy="48663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1D575C-996A-B829-679B-5B82EF0529FE}"/>
              </a:ext>
            </a:extLst>
          </p:cNvPr>
          <p:cNvSpPr txBox="1"/>
          <p:nvPr/>
        </p:nvSpPr>
        <p:spPr>
          <a:xfrm>
            <a:off x="7290413" y="1626811"/>
            <a:ext cx="182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카메라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5B71EE-4727-1BAF-246F-3E1B7A44D692}"/>
              </a:ext>
            </a:extLst>
          </p:cNvPr>
          <p:cNvCxnSpPr>
            <a:cxnSpLocks/>
          </p:cNvCxnSpPr>
          <p:nvPr/>
        </p:nvCxnSpPr>
        <p:spPr>
          <a:xfrm>
            <a:off x="5783514" y="4022718"/>
            <a:ext cx="1656054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ECE739-F6E6-7B8D-92B9-9CA750892957}"/>
              </a:ext>
            </a:extLst>
          </p:cNvPr>
          <p:cNvSpPr txBox="1"/>
          <p:nvPr/>
        </p:nvSpPr>
        <p:spPr>
          <a:xfrm>
            <a:off x="5528090" y="3499498"/>
            <a:ext cx="1135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확장 보드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커넥터</a:t>
            </a:r>
          </a:p>
        </p:txBody>
      </p:sp>
    </p:spTree>
    <p:extLst>
      <p:ext uri="{BB962C8B-B14F-4D97-AF65-F5344CB8AC3E}">
        <p14:creationId xmlns:p14="http://schemas.microsoft.com/office/powerpoint/2010/main" val="2373054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Appendix: Edu-kit</a:t>
            </a:r>
            <a:endParaRPr lang="ko-KR" altLang="en-US" sz="3600" dirty="0"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결합된 보드 형태</a:t>
            </a:r>
          </a:p>
        </p:txBody>
      </p:sp>
      <p:pic>
        <p:nvPicPr>
          <p:cNvPr id="6" name="그림 5" descr="전자 부품, 전자 공학, 회로 구성요소, 전자제품이(가) 표시된 사진&#10;&#10;자동 생성된 설명">
            <a:extLst>
              <a:ext uri="{FF2B5EF4-FFF2-40B4-BE49-F238E27FC236}">
                <a16:creationId xmlns:a16="http://schemas.microsoft.com/office/drawing/2014/main" id="{B328B6C5-A72A-5D78-CB40-41E174692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5050" y1="87611" x2="36125" y2="87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9" r="29480"/>
          <a:stretch/>
        </p:blipFill>
        <p:spPr>
          <a:xfrm>
            <a:off x="1714774" y="2012079"/>
            <a:ext cx="3844888" cy="4566719"/>
          </a:xfrm>
          <a:prstGeom prst="rect">
            <a:avLst/>
          </a:prstGeom>
        </p:spPr>
      </p:pic>
      <p:pic>
        <p:nvPicPr>
          <p:cNvPr id="14" name="그림 13" descr="텍스트, 전자제품, 전자 기기, 카메라이(가) 표시된 사진&#10;&#10;자동 생성된 설명">
            <a:extLst>
              <a:ext uri="{FF2B5EF4-FFF2-40B4-BE49-F238E27FC236}">
                <a16:creationId xmlns:a16="http://schemas.microsoft.com/office/drawing/2014/main" id="{361F3EFA-7EE4-2FEC-9D7C-16F9C68C5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725" y1="70204" x2="37250" y2="77309"/>
                        <a14:foregroundMark x1="53800" y1="89876" x2="65525" y2="88144"/>
                        <a14:foregroundMark x1="61025" y1="76465" x2="58450" y2="82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4" r="26063"/>
          <a:stretch/>
        </p:blipFill>
        <p:spPr>
          <a:xfrm>
            <a:off x="6841661" y="2012079"/>
            <a:ext cx="3844886" cy="41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04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9FC4C2E-6DF3-FBDF-8495-6B2D0B8C7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57" y="-15881"/>
            <a:ext cx="6345153" cy="3943434"/>
          </a:xfrm>
          <a:prstGeom prst="rect">
            <a:avLst/>
          </a:prstGeom>
        </p:spPr>
      </p:pic>
      <p:pic>
        <p:nvPicPr>
          <p:cNvPr id="11" name="그림 10" descr="스크린샷, 블루, 마조렐 블루, 건물이(가) 표시된 사진&#10;&#10;자동 생성된 설명">
            <a:extLst>
              <a:ext uri="{FF2B5EF4-FFF2-40B4-BE49-F238E27FC236}">
                <a16:creationId xmlns:a16="http://schemas.microsoft.com/office/drawing/2014/main" id="{24BF5B33-F2AF-345E-F803-F8CFE2FFE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64" y="2013139"/>
            <a:ext cx="5663443" cy="4855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F5DFF-8F8F-3A9A-CB96-9E907E844780}"/>
              </a:ext>
            </a:extLst>
          </p:cNvPr>
          <p:cNvSpPr txBox="1"/>
          <p:nvPr/>
        </p:nvSpPr>
        <p:spPr>
          <a:xfrm>
            <a:off x="1700071" y="6029744"/>
            <a:ext cx="331445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400" dirty="0">
                <a:latin typeface="SUIT" pitchFamily="50" charset="-127"/>
                <a:ea typeface="SUIT"/>
              </a:rPr>
              <a:t>Demo : </a:t>
            </a:r>
            <a:r>
              <a:rPr lang="en-US" altLang="ko-KR" sz="1400" dirty="0">
                <a:latin typeface="SUIT" pitchFamily="50" charset="-127"/>
                <a:ea typeface="SUIT"/>
                <a:hlinkClick r:id="rId4"/>
              </a:rPr>
              <a:t>https://gambalabs.ai/demo/</a:t>
            </a:r>
            <a:endParaRPr lang="en-US" altLang="ko-KR" sz="1400" dirty="0">
              <a:latin typeface="SUIT" pitchFamily="50" charset="-127"/>
              <a:ea typeface="SUIT"/>
            </a:endParaRPr>
          </a:p>
          <a:p>
            <a:r>
              <a:rPr kumimoji="1" lang="en-US" altLang="ko-KR" sz="1400" dirty="0">
                <a:latin typeface="SUIT" pitchFamily="50" charset="-127"/>
                <a:ea typeface="SUIT" pitchFamily="50" charset="-127"/>
              </a:rPr>
              <a:t>C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</a:rPr>
              <a:t>ontact : </a:t>
            </a:r>
            <a:r>
              <a:rPr kumimoji="1" lang="en-US" altLang="ko-Kore-KR" sz="1400" dirty="0">
                <a:latin typeface="SUIT" pitchFamily="50" charset="-127"/>
                <a:ea typeface="SUIT" pitchFamily="50" charset="-127"/>
                <a:hlinkClick r:id="rId5"/>
              </a:rPr>
              <a:t>contact@gambalabs.ai</a:t>
            </a:r>
            <a:endParaRPr kumimoji="1" lang="en-US" altLang="ko-Kore-KR" sz="1400" dirty="0">
              <a:latin typeface="SUIT" pitchFamily="50" charset="-127"/>
              <a:ea typeface="SUIT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AD4CC2-9071-89C5-D2E3-74FEF8D03EF9}"/>
              </a:ext>
            </a:extLst>
          </p:cNvPr>
          <p:cNvGrpSpPr/>
          <p:nvPr/>
        </p:nvGrpSpPr>
        <p:grpSpPr>
          <a:xfrm>
            <a:off x="642339" y="5556019"/>
            <a:ext cx="947450" cy="947450"/>
            <a:chOff x="8934680" y="5250709"/>
            <a:chExt cx="947450" cy="9474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6CB18B8-FA04-8722-6960-A7D87CD1FFD8}"/>
                </a:ext>
              </a:extLst>
            </p:cNvPr>
            <p:cNvSpPr/>
            <p:nvPr/>
          </p:nvSpPr>
          <p:spPr>
            <a:xfrm>
              <a:off x="8934680" y="5250709"/>
              <a:ext cx="947450" cy="947450"/>
            </a:xfrm>
            <a:prstGeom prst="roundRect">
              <a:avLst>
                <a:gd name="adj" fmla="val 5039"/>
              </a:avLst>
            </a:prstGeom>
            <a:solidFill>
              <a:schemeClr val="bg1"/>
            </a:solidFill>
            <a:ln w="19050">
              <a:solidFill>
                <a:srgbClr val="0234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D0D72620-2CCE-A998-298A-D4C244F2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962" y="5367680"/>
              <a:ext cx="726887" cy="713509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1633A1E-0921-6643-B2B5-098DA4B1D298}"/>
              </a:ext>
            </a:extLst>
          </p:cNvPr>
          <p:cNvGrpSpPr/>
          <p:nvPr/>
        </p:nvGrpSpPr>
        <p:grpSpPr>
          <a:xfrm>
            <a:off x="3465183" y="2531057"/>
            <a:ext cx="5261635" cy="1795886"/>
            <a:chOff x="3465183" y="2083341"/>
            <a:chExt cx="5261635" cy="17958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29ACB9-CB8B-480F-61F4-50C5C2AF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217" y="2083341"/>
              <a:ext cx="2597567" cy="3203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9C6B450-1AE9-048C-9B23-6B9EDAAFF163}"/>
                </a:ext>
              </a:extLst>
            </p:cNvPr>
            <p:cNvGrpSpPr/>
            <p:nvPr/>
          </p:nvGrpSpPr>
          <p:grpSpPr>
            <a:xfrm>
              <a:off x="3465183" y="2525010"/>
              <a:ext cx="5261635" cy="1354217"/>
              <a:chOff x="3869330" y="2525010"/>
              <a:chExt cx="5261635" cy="135421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AD9AE8-203E-8DE6-4BF7-3EB49CC18067}"/>
                  </a:ext>
                </a:extLst>
              </p:cNvPr>
              <p:cNvSpPr txBox="1"/>
              <p:nvPr/>
            </p:nvSpPr>
            <p:spPr>
              <a:xfrm>
                <a:off x="4224092" y="2525010"/>
                <a:ext cx="455211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800" b="1" dirty="0">
                    <a:solidFill>
                      <a:srgbClr val="02348B"/>
                    </a:solidFill>
                    <a:latin typeface="SUIT SemiBold" pitchFamily="50" charset="-127"/>
                    <a:ea typeface="SUIT SemiBold" pitchFamily="50" charset="-127"/>
                  </a:rPr>
                  <a:t>Thank you</a:t>
                </a:r>
                <a:endParaRPr lang="ko-KR" altLang="en-US" sz="5800" b="1" dirty="0">
                  <a:solidFill>
                    <a:srgbClr val="02348B"/>
                  </a:solidFill>
                  <a:latin typeface="SUIT SemiBold" pitchFamily="50" charset="-127"/>
                  <a:ea typeface="SUIT SemiBold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89D4AC-8BB9-0BC5-AA15-D6E2B5B4B310}"/>
                  </a:ext>
                </a:extLst>
              </p:cNvPr>
              <p:cNvSpPr txBox="1"/>
              <p:nvPr/>
            </p:nvSpPr>
            <p:spPr>
              <a:xfrm>
                <a:off x="3869330" y="3509895"/>
                <a:ext cx="52616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latin typeface="SUIT SemiBold" pitchFamily="50" charset="-127"/>
                  <a:ea typeface="SUIT Semi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440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Web Trainer 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동작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4FD98-F8F3-BE3F-294A-C317302A08CC}"/>
              </a:ext>
            </a:extLst>
          </p:cNvPr>
          <p:cNvSpPr/>
          <p:nvPr/>
        </p:nvSpPr>
        <p:spPr>
          <a:xfrm>
            <a:off x="577058" y="1577248"/>
            <a:ext cx="11097705" cy="4878971"/>
          </a:xfrm>
          <a:prstGeom prst="roundRect">
            <a:avLst>
              <a:gd name="adj" fmla="val 370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334B-B5DE-7E51-A060-07D54CE509FD}"/>
              </a:ext>
            </a:extLst>
          </p:cNvPr>
          <p:cNvSpPr txBox="1"/>
          <p:nvPr/>
        </p:nvSpPr>
        <p:spPr>
          <a:xfrm>
            <a:off x="1113592" y="1947564"/>
            <a:ext cx="9656008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0">
              <a:lnSpc>
                <a:spcPct val="150000"/>
              </a:lnSpc>
              <a:buAutoNum type="arabicPeriod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블루투스 연결을 통해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Pretendard"/>
              </a:rPr>
              <a:t>TinyML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키트와 플랫폼을 연결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marL="342900" indent="-342900" algn="l" latinLnBrk="0">
              <a:lnSpc>
                <a:spcPct val="150000"/>
              </a:lnSpc>
              <a:buAutoNum type="arabicPeriod"/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Web Trainer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에서 수집할 데이터 종류를 선택하고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 키트를 통해 데이터를 수집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</a:p>
          <a:p>
            <a:pPr marL="342900" indent="-342900" algn="l" latinLnBrk="0">
              <a:lnSpc>
                <a:spcPct val="150000"/>
              </a:lnSpc>
              <a:buAutoNum type="arabicPeriod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수집된 데이터를 기반으로 머신 러닝 모델을 학습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. </a:t>
            </a:r>
          </a:p>
          <a:p>
            <a:pPr marL="342900" indent="-342900" algn="l" latinLnBrk="0">
              <a:lnSpc>
                <a:spcPct val="150000"/>
              </a:lnSpc>
              <a:buAutoNum type="arabicPeriod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/>
              </a:rPr>
              <a:t>학습된 모델의 성능을 웹 상에서 테스트 가능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/>
              </a:rPr>
              <a:t>.</a:t>
            </a:r>
            <a:r>
              <a:rPr lang="ko-KR" altLang="en-US" sz="1600" dirty="0">
                <a:latin typeface="SUIT" pitchFamily="50" charset="-127"/>
                <a:ea typeface="SUIT" pitchFamily="50" charset="-127"/>
              </a:rPr>
              <a:t>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6A1223-281B-01E7-10AF-A7E119C192BB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EED80-92DC-4D4F-384C-1B3E5B608989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동작 과정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CB14C6-592B-5AEC-364B-50941D6B6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02" y="4025391"/>
            <a:ext cx="6882066" cy="22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7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0109EF-8CF6-FE1F-1BB6-AB74FAC4D769}"/>
              </a:ext>
            </a:extLst>
          </p:cNvPr>
          <p:cNvSpPr/>
          <p:nvPr/>
        </p:nvSpPr>
        <p:spPr>
          <a:xfrm>
            <a:off x="342488" y="2316296"/>
            <a:ext cx="11643864" cy="2225407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SUIT SemiBold" pitchFamily="50" charset="-127"/>
                <a:ea typeface="SUIT SemiBold" pitchFamily="50" charset="-127"/>
              </a:rPr>
              <a:t>Web Trainer 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동작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2F7584F-6114-F994-DEE3-709461BCDFC0}"/>
              </a:ext>
            </a:extLst>
          </p:cNvPr>
          <p:cNvSpPr/>
          <p:nvPr/>
        </p:nvSpPr>
        <p:spPr>
          <a:xfrm>
            <a:off x="597161" y="2908707"/>
            <a:ext cx="1844040" cy="11450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트레이너 선택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(</a:t>
            </a:r>
            <a:r>
              <a:rPr lang="ko-KR" altLang="en-US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모션</a:t>
            </a:r>
            <a:r>
              <a:rPr lang="en-US" altLang="ko-KR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, </a:t>
            </a:r>
            <a:r>
              <a:rPr lang="ko-KR" altLang="en-US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음성</a:t>
            </a:r>
            <a:r>
              <a:rPr lang="en-US" altLang="ko-KR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, </a:t>
            </a:r>
            <a:r>
              <a:rPr lang="ko-KR" altLang="en-US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비전</a:t>
            </a:r>
            <a:r>
              <a:rPr lang="en-US" altLang="ko-KR" sz="1400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F4B7363-338F-CC7B-C111-0E4DF3972C7A}"/>
              </a:ext>
            </a:extLst>
          </p:cNvPr>
          <p:cNvSpPr/>
          <p:nvPr/>
        </p:nvSpPr>
        <p:spPr>
          <a:xfrm>
            <a:off x="3703576" y="2908707"/>
            <a:ext cx="1844040" cy="114500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시스템 설정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D901AEF-D660-CEAA-7CA0-C82D926A5883}"/>
              </a:ext>
            </a:extLst>
          </p:cNvPr>
          <p:cNvSpPr/>
          <p:nvPr/>
        </p:nvSpPr>
        <p:spPr>
          <a:xfrm>
            <a:off x="6801609" y="2851457"/>
            <a:ext cx="1676400" cy="1259505"/>
          </a:xfrm>
          <a:prstGeom prst="roundRect">
            <a:avLst/>
          </a:prstGeom>
          <a:solidFill>
            <a:srgbClr val="011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모델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트레이닝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00DBCD-3E08-8DB7-1F79-E1FD18069078}"/>
              </a:ext>
            </a:extLst>
          </p:cNvPr>
          <p:cNvSpPr/>
          <p:nvPr/>
        </p:nvSpPr>
        <p:spPr>
          <a:xfrm>
            <a:off x="9723621" y="2851457"/>
            <a:ext cx="1676400" cy="1259505"/>
          </a:xfrm>
          <a:prstGeom prst="roundRect">
            <a:avLst/>
          </a:prstGeom>
          <a:solidFill>
            <a:srgbClr val="011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_ac ExtraBold"/>
                <a:ea typeface="나눔스퀘어OTF_ac"/>
                <a:cs typeface="+mn-cs"/>
              </a:rPr>
              <a:t>테스트 및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변환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 ExtraBold"/>
              <a:ea typeface="나눔스퀘어OTF_ac"/>
              <a:cs typeface="+mn-cs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9FE9750-4230-C349-4907-FBB251D1CDD0}"/>
              </a:ext>
            </a:extLst>
          </p:cNvPr>
          <p:cNvCxnSpPr>
            <a:cxnSpLocks/>
          </p:cNvCxnSpPr>
          <p:nvPr/>
        </p:nvCxnSpPr>
        <p:spPr>
          <a:xfrm>
            <a:off x="2591809" y="3481209"/>
            <a:ext cx="961159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C3C280-890A-7BD5-836A-12A5E3F1ED40}"/>
              </a:ext>
            </a:extLst>
          </p:cNvPr>
          <p:cNvCxnSpPr>
            <a:cxnSpLocks/>
          </p:cNvCxnSpPr>
          <p:nvPr/>
        </p:nvCxnSpPr>
        <p:spPr>
          <a:xfrm>
            <a:off x="5698224" y="3481209"/>
            <a:ext cx="961159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62AFC91-7D65-17BA-96E2-CFCD6484E2BA}"/>
              </a:ext>
            </a:extLst>
          </p:cNvPr>
          <p:cNvCxnSpPr>
            <a:cxnSpLocks/>
          </p:cNvCxnSpPr>
          <p:nvPr/>
        </p:nvCxnSpPr>
        <p:spPr>
          <a:xfrm>
            <a:off x="8620235" y="3481209"/>
            <a:ext cx="961159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ADDA5D5-0BA3-9074-97B7-985476777B5B}"/>
              </a:ext>
            </a:extLst>
          </p:cNvPr>
          <p:cNvSpPr/>
          <p:nvPr/>
        </p:nvSpPr>
        <p:spPr>
          <a:xfrm rot="5400000">
            <a:off x="10235599" y="4454643"/>
            <a:ext cx="652445" cy="387670"/>
          </a:xfrm>
          <a:prstGeom prst="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_ac"/>
              <a:ea typeface="나눔스퀘어OTF_ac"/>
              <a:cs typeface="+mn-cs"/>
            </a:endParaRPr>
          </a:p>
        </p:txBody>
      </p:sp>
      <p:sp>
        <p:nvSpPr>
          <p:cNvPr id="22" name="사각형: 모서리가 접힌 도형 21">
            <a:extLst>
              <a:ext uri="{FF2B5EF4-FFF2-40B4-BE49-F238E27FC236}">
                <a16:creationId xmlns:a16="http://schemas.microsoft.com/office/drawing/2014/main" id="{66651D82-55C1-2EF9-11C2-AA0C7F4103B3}"/>
              </a:ext>
            </a:extLst>
          </p:cNvPr>
          <p:cNvSpPr/>
          <p:nvPr/>
        </p:nvSpPr>
        <p:spPr>
          <a:xfrm>
            <a:off x="10164657" y="5185994"/>
            <a:ext cx="794327" cy="849746"/>
          </a:xfrm>
          <a:prstGeom prst="foldedCorner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0B758B-67F3-2869-2CD6-817E7CAC7EB1}"/>
              </a:ext>
            </a:extLst>
          </p:cNvPr>
          <p:cNvSpPr txBox="1"/>
          <p:nvPr/>
        </p:nvSpPr>
        <p:spPr>
          <a:xfrm>
            <a:off x="9915586" y="6070147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Model.tflite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78D20B-61B1-A920-3995-B166AE45C987}"/>
              </a:ext>
            </a:extLst>
          </p:cNvPr>
          <p:cNvGrpSpPr/>
          <p:nvPr/>
        </p:nvGrpSpPr>
        <p:grpSpPr>
          <a:xfrm>
            <a:off x="597161" y="2094367"/>
            <a:ext cx="4836273" cy="443858"/>
            <a:chOff x="760981" y="1385111"/>
            <a:chExt cx="4836273" cy="44385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0563B1A-F9D1-7A90-453B-14022688FE80}"/>
                </a:ext>
              </a:extLst>
            </p:cNvPr>
            <p:cNvSpPr/>
            <p:nvPr/>
          </p:nvSpPr>
          <p:spPr>
            <a:xfrm rot="16200000">
              <a:off x="2957189" y="-811097"/>
              <a:ext cx="443858" cy="4836273"/>
            </a:xfrm>
            <a:prstGeom prst="roundRect">
              <a:avLst>
                <a:gd name="adj" fmla="val 50000"/>
              </a:avLst>
            </a:prstGeom>
            <a:solidFill>
              <a:srgbClr val="023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1DAC0A-DB7B-4821-6683-C5C60B704479}"/>
                </a:ext>
              </a:extLst>
            </p:cNvPr>
            <p:cNvSpPr txBox="1"/>
            <p:nvPr/>
          </p:nvSpPr>
          <p:spPr>
            <a:xfrm>
              <a:off x="776670" y="1422372"/>
              <a:ext cx="4804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SUIT SemiBold" pitchFamily="50" charset="-127"/>
                  <a:ea typeface="SUIT SemiBold" pitchFamily="50" charset="-127"/>
                </a:rPr>
                <a:t>Web Trainer flow</a:t>
              </a:r>
              <a:endPara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7E81522-94DB-F93E-A8BB-53A4B73C5958}"/>
              </a:ext>
            </a:extLst>
          </p:cNvPr>
          <p:cNvSpPr txBox="1"/>
          <p:nvPr/>
        </p:nvSpPr>
        <p:spPr>
          <a:xfrm>
            <a:off x="342488" y="1450066"/>
            <a:ext cx="113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 트레이너를 통한 모델 학습 및 테스트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모델 변환 및 다운로드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임베디드 시스템 코드에서 활용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8F7DD9-58CA-16FC-3375-A5B9A7E24412}"/>
              </a:ext>
            </a:extLst>
          </p:cNvPr>
          <p:cNvSpPr/>
          <p:nvPr/>
        </p:nvSpPr>
        <p:spPr>
          <a:xfrm>
            <a:off x="6015692" y="5076863"/>
            <a:ext cx="2231288" cy="1259505"/>
          </a:xfrm>
          <a:prstGeom prst="roundRect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(</a:t>
            </a:r>
            <a:r>
              <a:rPr lang="ko-KR" altLang="en-US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임베디드 시스템</a:t>
            </a:r>
            <a:r>
              <a:rPr lang="en-US" altLang="ko-KR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prstClr val="white"/>
                </a:solidFill>
                <a:latin typeface="나눔스퀘어OTF_ac ExtraBold"/>
                <a:ea typeface="나눔스퀘어OTF_ac"/>
              </a:rPr>
              <a:t>추론 인터프리터</a:t>
            </a:r>
            <a:endParaRPr lang="en-US" altLang="ko-KR" kern="0" dirty="0">
              <a:solidFill>
                <a:prstClr val="white"/>
              </a:solidFill>
              <a:latin typeface="나눔스퀘어OTF_ac ExtraBold"/>
              <a:ea typeface="나눔스퀘어OTF_ac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44298AE-1A93-1105-6E14-BAAC14AA22C7}"/>
              </a:ext>
            </a:extLst>
          </p:cNvPr>
          <p:cNvCxnSpPr>
            <a:cxnSpLocks/>
          </p:cNvCxnSpPr>
          <p:nvPr/>
        </p:nvCxnSpPr>
        <p:spPr>
          <a:xfrm flipH="1">
            <a:off x="8859029" y="5610867"/>
            <a:ext cx="864592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22E180-8EAA-961F-65F7-74DA691E3E2C}"/>
              </a:ext>
            </a:extLst>
          </p:cNvPr>
          <p:cNvSpPr/>
          <p:nvPr/>
        </p:nvSpPr>
        <p:spPr>
          <a:xfrm>
            <a:off x="3265645" y="5152996"/>
            <a:ext cx="1509292" cy="476753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400" kern="0" dirty="0">
                <a:solidFill>
                  <a:prstClr val="white"/>
                </a:solidFill>
                <a:latin typeface="나눔스퀘어OTF_ac ExtraBold"/>
              </a:rPr>
              <a:t>센서 데이터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071439A-7F3C-339A-B49B-D9FC6F9CC183}"/>
              </a:ext>
            </a:extLst>
          </p:cNvPr>
          <p:cNvCxnSpPr/>
          <p:nvPr/>
        </p:nvCxnSpPr>
        <p:spPr>
          <a:xfrm>
            <a:off x="4902686" y="5475577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236A394-5305-1DCB-B3D2-A8B8460A58E2}"/>
              </a:ext>
            </a:extLst>
          </p:cNvPr>
          <p:cNvSpPr txBox="1"/>
          <p:nvPr/>
        </p:nvSpPr>
        <p:spPr>
          <a:xfrm>
            <a:off x="4723225" y="5125265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B4236"/>
                </a:solidFill>
                <a:latin typeface="나눔스퀘어OTF_ac ExtraBold"/>
                <a:ea typeface="나눔스퀘어OTF_ac ExtraBold"/>
              </a:rPr>
              <a:t>Data</a:t>
            </a:r>
            <a:endParaRPr lang="ko-KR" altLang="en-US" sz="1400" b="1" dirty="0">
              <a:solidFill>
                <a:srgbClr val="EB4236"/>
              </a:solidFill>
              <a:latin typeface="나눔스퀘어OTF_ac ExtraBold"/>
              <a:ea typeface="나눔스퀘어OTF_ac ExtraBold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3A1B8E5-C606-F730-2D09-5EB720339F69}"/>
              </a:ext>
            </a:extLst>
          </p:cNvPr>
          <p:cNvCxnSpPr>
            <a:cxnSpLocks/>
          </p:cNvCxnSpPr>
          <p:nvPr/>
        </p:nvCxnSpPr>
        <p:spPr>
          <a:xfrm flipH="1">
            <a:off x="4902686" y="6053322"/>
            <a:ext cx="1057275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46DDAE-A2C1-F368-2E90-E8684CB198A0}"/>
              </a:ext>
            </a:extLst>
          </p:cNvPr>
          <p:cNvSpPr txBox="1"/>
          <p:nvPr/>
        </p:nvSpPr>
        <p:spPr>
          <a:xfrm>
            <a:off x="4723225" y="5709982"/>
            <a:ext cx="12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CBC06"/>
                </a:solidFill>
                <a:latin typeface="나눔스퀘어OTF_ac ExtraBold"/>
                <a:ea typeface="나눔스퀘어OTF_ac ExtraBold"/>
              </a:rPr>
              <a:t>Answer</a:t>
            </a:r>
            <a:endParaRPr lang="ko-KR" altLang="en-US" sz="1400" b="1" dirty="0">
              <a:solidFill>
                <a:srgbClr val="FCBC06"/>
              </a:solidFill>
              <a:latin typeface="나눔스퀘어OTF_ac ExtraBold"/>
              <a:ea typeface="나눔스퀘어OTF_ac ExtraBold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59B9BD-6827-6B20-1973-21BB5A22A750}"/>
              </a:ext>
            </a:extLst>
          </p:cNvPr>
          <p:cNvSpPr/>
          <p:nvPr/>
        </p:nvSpPr>
        <p:spPr>
          <a:xfrm>
            <a:off x="3265645" y="5825578"/>
            <a:ext cx="1509292" cy="476753"/>
          </a:xfrm>
          <a:prstGeom prst="rect">
            <a:avLst/>
          </a:prstGeom>
          <a:solidFill>
            <a:srgbClr val="B414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r>
              <a:rPr lang="ko-KR" altLang="en-US" sz="1600" kern="0" dirty="0">
                <a:solidFill>
                  <a:prstClr val="white"/>
                </a:solidFill>
                <a:latin typeface="나눔스퀘어OTF_ac ExtraBold"/>
              </a:rPr>
              <a:t>추론 결과</a:t>
            </a:r>
          </a:p>
        </p:txBody>
      </p:sp>
    </p:spTree>
    <p:extLst>
      <p:ext uri="{BB962C8B-B14F-4D97-AF65-F5344CB8AC3E}">
        <p14:creationId xmlns:p14="http://schemas.microsoft.com/office/powerpoint/2010/main" val="116499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E286234A-032E-4113-5DF2-C403A7776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D6C27-B153-EEA5-147D-D28167836E67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latin typeface="SUIT SemiBold" pitchFamily="50" charset="-127"/>
                <a:ea typeface="SUIT SemiBold" pitchFamily="50" charset="-127"/>
              </a:rPr>
              <a:t>감바랩스</a:t>
            </a:r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 실험 전체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3E1A-992D-B91E-AB84-AB62046732CF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F334B-B5DE-7E51-A060-07D54CE509FD}"/>
              </a:ext>
            </a:extLst>
          </p:cNvPr>
          <p:cNvSpPr txBox="1"/>
          <p:nvPr/>
        </p:nvSpPr>
        <p:spPr>
          <a:xfrm>
            <a:off x="761785" y="1759089"/>
            <a:ext cx="9656008" cy="33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실행을 위한 환경 설정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TinyML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Web Trainer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기계학습 모델 학습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학습된 모델을 </a:t>
            </a:r>
            <a:r>
              <a:rPr lang="en-US" altLang="ko-KR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파일 포맷으로 변환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다운로드된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파일을 변환하여 임베디드 보드에 탑재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임베디드 보드는 탑재된 </a:t>
            </a:r>
            <a:r>
              <a:rPr lang="en-US" altLang="ko-KR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Tflite</a:t>
            </a:r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파일을 이용하여 인터프리터 구동</a:t>
            </a:r>
            <a:endParaRPr lang="en-US" altLang="ko-KR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임베디드 보드의 센서 데이터를 인터프리터에 전달하여 추론 결과 확인</a:t>
            </a:r>
          </a:p>
        </p:txBody>
      </p:sp>
    </p:spTree>
    <p:extLst>
      <p:ext uri="{BB962C8B-B14F-4D97-AF65-F5344CB8AC3E}">
        <p14:creationId xmlns:p14="http://schemas.microsoft.com/office/powerpoint/2010/main" val="362153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0B4A-42F3-78B2-83F7-6E868E85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8FA03A1D-36E9-D7CE-B875-3DB21A412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E22CD-7069-3DB2-7692-05A1B6B41140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997B3D-8C07-9C9B-0D71-089EE01A0490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16D24FD-B80E-974A-C8B7-191D8E7711DA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09A3F-41A6-37DF-087A-C4E50963BB60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6D536-A445-C7CF-4740-C319E14FF717}"/>
              </a:ext>
            </a:extLst>
          </p:cNvPr>
          <p:cNvSpPr txBox="1"/>
          <p:nvPr/>
        </p:nvSpPr>
        <p:spPr>
          <a:xfrm>
            <a:off x="945018" y="2142688"/>
            <a:ext cx="1084058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Requirements</a:t>
            </a: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Web Trainer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Visual Studio Code	: latest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Node.js		: v.16.20.2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npm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		: v.8.19.4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yarn		: v.1.22.19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Conversion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docker		: latest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docker hub </a:t>
            </a:r>
            <a:r>
              <a:rPr lang="en-US" altLang="ko-KR" sz="1800" dirty="0">
                <a:solidFill>
                  <a:schemeClr val="bg1"/>
                </a:solidFill>
                <a:hlinkClick r:id="rId3"/>
              </a:rPr>
              <a:t>https://hub.docker.com/repository/docker/tonyusingit/bakend_model_conversion/general</a:t>
            </a:r>
            <a:r>
              <a:rPr lang="en-US" altLang="ko-KR" sz="1800" dirty="0">
                <a:solidFill>
                  <a:schemeClr val="bg1"/>
                </a:solidFill>
              </a:rPr>
              <a:t> 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3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DD4D3-7756-7C7F-B937-D99297C3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0375A308-BE31-77F0-BEB8-42A4A2A2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DC860-C459-E843-B993-0039E8BA6456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7A921B-F9B1-0334-0409-7A8B40717311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DF2420-6748-23F8-D1D6-2A64A3C6E9F5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634E2-2A24-8D8F-15A4-D4A10D189B24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 VS Code </a:t>
            </a:r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F7851-123F-8145-F5AB-CD10297BBEFE}"/>
              </a:ext>
            </a:extLst>
          </p:cNvPr>
          <p:cNvSpPr txBox="1"/>
          <p:nvPr/>
        </p:nvSpPr>
        <p:spPr>
          <a:xfrm>
            <a:off x="945019" y="2142688"/>
            <a:ext cx="958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링크에서 설치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hlinkClick r:id="rId3"/>
              </a:rPr>
              <a:t>https://code.visualstudio.com/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35631C-EC25-0925-CB98-6B81D6E6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47" y="1422372"/>
            <a:ext cx="4632601" cy="50761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FF1198-3887-1ED4-20BC-12B392D8E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57" y="2749943"/>
            <a:ext cx="5006343" cy="3784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67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880E-3AA0-EE5B-8225-045A2D13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48EF6C36-FA5B-FC28-DF54-3B5719F5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E69F58-1595-682C-8983-AE607FAA7E54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418A7D-C988-0B63-B6C4-064D319F95AE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629DEB-C0BA-CBAC-02C7-DC2EBAA57A0C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0A17A-8DD0-647E-68D4-0804B6F7103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Node.js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7F937-F30C-C7EC-2D82-E12E0C54C413}"/>
              </a:ext>
            </a:extLst>
          </p:cNvPr>
          <p:cNvSpPr txBox="1"/>
          <p:nvPr/>
        </p:nvSpPr>
        <p:spPr>
          <a:xfrm>
            <a:off x="945019" y="2142688"/>
            <a:ext cx="958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 링크에서 설치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https://nodejs.org/en/download/prebuilt-installer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1E96D-4F72-C045-5C24-4E1D08A23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84" b="44699"/>
          <a:stretch/>
        </p:blipFill>
        <p:spPr>
          <a:xfrm>
            <a:off x="1022806" y="2722386"/>
            <a:ext cx="5076825" cy="37925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9D5346-C807-936F-4310-367D9B6B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4" y="2722386"/>
            <a:ext cx="4892676" cy="37976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07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804C-D731-57FA-80D9-360008107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래픽, 스크린샷, 일렉트릭 블루, 그래픽 디자인이(가) 표시된 사진&#10;&#10;자동 생성된 설명">
            <a:extLst>
              <a:ext uri="{FF2B5EF4-FFF2-40B4-BE49-F238E27FC236}">
                <a16:creationId xmlns:a16="http://schemas.microsoft.com/office/drawing/2014/main" id="{03EED285-0449-A12A-5134-F8B86E57B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" y="279852"/>
            <a:ext cx="367631" cy="257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BD31E-ED3C-2E29-88DF-2BCD5418E17C}"/>
              </a:ext>
            </a:extLst>
          </p:cNvPr>
          <p:cNvSpPr txBox="1"/>
          <p:nvPr/>
        </p:nvSpPr>
        <p:spPr>
          <a:xfrm>
            <a:off x="761785" y="555669"/>
            <a:ext cx="9100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UIT SemiBold" pitchFamily="50" charset="-127"/>
                <a:ea typeface="SUIT SemiBold" pitchFamily="50" charset="-127"/>
              </a:rPr>
              <a:t>실험 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E7409D-77CE-A553-8C4F-5A77D98465D1}"/>
              </a:ext>
            </a:extLst>
          </p:cNvPr>
          <p:cNvSpPr/>
          <p:nvPr/>
        </p:nvSpPr>
        <p:spPr>
          <a:xfrm>
            <a:off x="-63500" y="704850"/>
            <a:ext cx="156471" cy="5461000"/>
          </a:xfrm>
          <a:prstGeom prst="rect">
            <a:avLst/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2348B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CD659A-8CD2-4AEB-AC13-47DB05FE07B8}"/>
              </a:ext>
            </a:extLst>
          </p:cNvPr>
          <p:cNvSpPr/>
          <p:nvPr/>
        </p:nvSpPr>
        <p:spPr>
          <a:xfrm rot="16200000">
            <a:off x="2957189" y="-811097"/>
            <a:ext cx="443858" cy="4836273"/>
          </a:xfrm>
          <a:prstGeom prst="roundRect">
            <a:avLst>
              <a:gd name="adj" fmla="val 50000"/>
            </a:avLst>
          </a:prstGeom>
          <a:solidFill>
            <a:srgbClr val="02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07560-DCD7-2E13-6AB5-B451B8B17EE1}"/>
              </a:ext>
            </a:extLst>
          </p:cNvPr>
          <p:cNvSpPr txBox="1"/>
          <p:nvPr/>
        </p:nvSpPr>
        <p:spPr>
          <a:xfrm>
            <a:off x="776670" y="1422372"/>
            <a:ext cx="48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r>
              <a:rPr lang="en-US" altLang="ko-KR" sz="1800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Node.js </a:t>
            </a:r>
            <a:r>
              <a:rPr lang="ko-KR" altLang="en-US" dirty="0">
                <a:solidFill>
                  <a:schemeClr val="bg1"/>
                </a:solidFill>
                <a:latin typeface="SUIT SemiBold" pitchFamily="50" charset="-127"/>
                <a:ea typeface="SUIT SemiBold" pitchFamily="50" charset="-127"/>
              </a:rPr>
              <a:t>환경설정</a:t>
            </a:r>
            <a:endParaRPr lang="ko-KR" altLang="en-US" sz="1800" dirty="0">
              <a:solidFill>
                <a:schemeClr val="bg1"/>
              </a:solidFill>
              <a:latin typeface="SUIT SemiBold" pitchFamily="50" charset="-127"/>
              <a:ea typeface="SUIT SemiBold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5AD15-6524-75E4-297D-C4FAF7BF9692}"/>
              </a:ext>
            </a:extLst>
          </p:cNvPr>
          <p:cNvSpPr txBox="1"/>
          <p:nvPr/>
        </p:nvSpPr>
        <p:spPr>
          <a:xfrm>
            <a:off x="945019" y="2142688"/>
            <a:ext cx="958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터미널 에서 아래 명령 실행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681CB7-8204-C82C-75A7-CB40FDE43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6"/>
          <a:stretch/>
        </p:blipFill>
        <p:spPr>
          <a:xfrm>
            <a:off x="6734810" y="69949"/>
            <a:ext cx="5248427" cy="29321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221DD7-7223-0D80-6F75-46DCE0B11A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5106" b="47178"/>
          <a:stretch/>
        </p:blipFill>
        <p:spPr>
          <a:xfrm>
            <a:off x="6734810" y="3061726"/>
            <a:ext cx="5248427" cy="1796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FF8F1C-394B-6E49-6420-B8EBBB150F64}"/>
              </a:ext>
            </a:extLst>
          </p:cNvPr>
          <p:cNvSpPr txBox="1"/>
          <p:nvPr/>
        </p:nvSpPr>
        <p:spPr>
          <a:xfrm>
            <a:off x="945019" y="3061726"/>
            <a:ext cx="5248427" cy="1569660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CMD &amp; PowerShell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 version check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&gt; node -v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en-US" altLang="ko-KR" dirty="0" err="1">
                <a:solidFill>
                  <a:schemeClr val="bg1"/>
                </a:solidFill>
              </a:rPr>
              <a:t>npm</a:t>
            </a:r>
            <a:r>
              <a:rPr lang="en-US" altLang="ko-KR" dirty="0">
                <a:solidFill>
                  <a:schemeClr val="bg1"/>
                </a:solidFill>
              </a:rPr>
              <a:t> -v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yarn -version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8DBB9-97CA-E423-9953-A932C8F4E0D7}"/>
              </a:ext>
            </a:extLst>
          </p:cNvPr>
          <p:cNvSpPr txBox="1"/>
          <p:nvPr/>
        </p:nvSpPr>
        <p:spPr>
          <a:xfrm>
            <a:off x="945019" y="4906697"/>
            <a:ext cx="5248427" cy="1015663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yarn installation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# install yarn package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&gt; </a:t>
            </a:r>
            <a:r>
              <a:rPr lang="en-US" altLang="ko-KR" dirty="0" err="1">
                <a:solidFill>
                  <a:schemeClr val="bg1"/>
                </a:solidFill>
              </a:rPr>
              <a:t>npm</a:t>
            </a:r>
            <a:r>
              <a:rPr lang="en-US" altLang="ko-KR" dirty="0">
                <a:solidFill>
                  <a:schemeClr val="bg1"/>
                </a:solidFill>
              </a:rPr>
              <a:t> install –g yarn@1.22.19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23D6CB-B3BC-F097-715C-EE18C0BE31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66"/>
          <a:stretch/>
        </p:blipFill>
        <p:spPr>
          <a:xfrm>
            <a:off x="6734810" y="4906697"/>
            <a:ext cx="5248427" cy="19005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D382-AF30-DF43-DB76-196A1D076EBC}"/>
              </a:ext>
            </a:extLst>
          </p:cNvPr>
          <p:cNvSpPr txBox="1"/>
          <p:nvPr/>
        </p:nvSpPr>
        <p:spPr>
          <a:xfrm>
            <a:off x="11108144" y="2447911"/>
            <a:ext cx="875093" cy="461665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CMD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E3CCF-00EB-5882-433F-208D27CD6E97}"/>
              </a:ext>
            </a:extLst>
          </p:cNvPr>
          <p:cNvSpPr txBox="1"/>
          <p:nvPr/>
        </p:nvSpPr>
        <p:spPr>
          <a:xfrm>
            <a:off x="10254219" y="4292882"/>
            <a:ext cx="1707850" cy="461665"/>
          </a:xfrm>
          <a:prstGeom prst="rect">
            <a:avLst/>
          </a:prstGeom>
          <a:solidFill>
            <a:srgbClr val="181818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PowerShell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CF7B41-E3CB-39EB-D834-9E582366E83D}"/>
              </a:ext>
            </a:extLst>
          </p:cNvPr>
          <p:cNvSpPr txBox="1"/>
          <p:nvPr/>
        </p:nvSpPr>
        <p:spPr>
          <a:xfrm>
            <a:off x="945019" y="2676800"/>
            <a:ext cx="88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예시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3C2D09-5215-880B-DE87-353B93C13681}"/>
              </a:ext>
            </a:extLst>
          </p:cNvPr>
          <p:cNvCxnSpPr/>
          <p:nvPr/>
        </p:nvCxnSpPr>
        <p:spPr>
          <a:xfrm flipV="1">
            <a:off x="6279232" y="2586961"/>
            <a:ext cx="308612" cy="2640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F466A2-70CB-14CB-1AD3-3DEB0D9332D8}"/>
              </a:ext>
            </a:extLst>
          </p:cNvPr>
          <p:cNvCxnSpPr/>
          <p:nvPr/>
        </p:nvCxnSpPr>
        <p:spPr>
          <a:xfrm flipV="1">
            <a:off x="6279232" y="3510272"/>
            <a:ext cx="368302" cy="1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A69D67C-13C3-E4A6-1FD4-D80218F8557C}"/>
              </a:ext>
            </a:extLst>
          </p:cNvPr>
          <p:cNvCxnSpPr/>
          <p:nvPr/>
        </p:nvCxnSpPr>
        <p:spPr>
          <a:xfrm flipV="1">
            <a:off x="6279232" y="5414528"/>
            <a:ext cx="368302" cy="1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637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73a71b9-38b0-4e6c-b790-97d5aa4ca627">
      <Terms xmlns="http://schemas.microsoft.com/office/infopath/2007/PartnerControls"/>
    </lcf76f155ced4ddcb4097134ff3c332f>
    <TaxCatchAll xmlns="a1973735-80dc-4235-8d24-c811ddf540d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DBF2E9FFA3D947A431E014ABDA9881" ma:contentTypeVersion="15" ma:contentTypeDescription="새 문서를 만듭니다." ma:contentTypeScope="" ma:versionID="e81ee18a95af38b42dbde652c916a9a2">
  <xsd:schema xmlns:xsd="http://www.w3.org/2001/XMLSchema" xmlns:xs="http://www.w3.org/2001/XMLSchema" xmlns:p="http://schemas.microsoft.com/office/2006/metadata/properties" xmlns:ns2="473a71b9-38b0-4e6c-b790-97d5aa4ca627" xmlns:ns3="a1973735-80dc-4235-8d24-c811ddf540db" targetNamespace="http://schemas.microsoft.com/office/2006/metadata/properties" ma:root="true" ma:fieldsID="d4dab292a38aac52d1d131a0c165c85c" ns2:_="" ns3:_="">
    <xsd:import namespace="473a71b9-38b0-4e6c-b790-97d5aa4ca627"/>
    <xsd:import namespace="a1973735-80dc-4235-8d24-c811ddf54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a71b9-38b0-4e6c-b790-97d5aa4ca6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00b84439-ca57-46d8-9ed9-96dcfbbb28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73735-80dc-4235-8d24-c811ddf540db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bcc3c22-76f4-4cb5-8c53-d3b7037061cd}" ma:internalName="TaxCatchAll" ma:showField="CatchAllData" ma:web="a1973735-80dc-4235-8d24-c811ddf540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EA61E0-56AB-4B23-8484-3DE79FC9B9F5}">
  <ds:schemaRefs>
    <ds:schemaRef ds:uri="58aec0c1-8835-4b91-9018-2c1c6f1d8356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473a71b9-38b0-4e6c-b790-97d5aa4ca627"/>
    <ds:schemaRef ds:uri="a1973735-80dc-4235-8d24-c811ddf540db"/>
  </ds:schemaRefs>
</ds:datastoreItem>
</file>

<file path=customXml/itemProps2.xml><?xml version="1.0" encoding="utf-8"?>
<ds:datastoreItem xmlns:ds="http://schemas.openxmlformats.org/officeDocument/2006/customXml" ds:itemID="{9F93DD1D-A642-4533-BA12-455971C011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59FD2F-AA60-41BA-94A1-B79E665388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3a71b9-38b0-4e6c-b790-97d5aa4ca627"/>
    <ds:schemaRef ds:uri="a1973735-80dc-4235-8d24-c811ddf54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1053</Words>
  <Application>Microsoft Office PowerPoint</Application>
  <PresentationFormat>와이드스크린</PresentationFormat>
  <Paragraphs>208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Pretendard</vt:lpstr>
      <vt:lpstr>Pretendard Light</vt:lpstr>
      <vt:lpstr>SUIT</vt:lpstr>
      <vt:lpstr>SUIT SemiBold</vt:lpstr>
      <vt:lpstr>나눔스퀘어OTF_ac</vt:lpstr>
      <vt:lpstr>나눔스퀘어OTF_ac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김용재</dc:creator>
  <cp:lastModifiedBy>KimJeongHo</cp:lastModifiedBy>
  <cp:revision>42</cp:revision>
  <dcterms:created xsi:type="dcterms:W3CDTF">2023-10-18T06:09:46Z</dcterms:created>
  <dcterms:modified xsi:type="dcterms:W3CDTF">2024-11-18T08:05:13Z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0x0101008ADBF2E9FFA3D947A431E014ABDA9881</vt:lpwstr>
  </property>
  <property fmtid="{D5CDD505-2E9C-101B-9397-08002B2CF9AE}" pid="3" name="MediaServiceImageTags">
    <vt:lpwstr/>
  </property>
</Properties>
</file>